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82" r:id="rId5"/>
    <p:sldId id="280" r:id="rId6"/>
    <p:sldId id="259" r:id="rId7"/>
    <p:sldId id="260" r:id="rId8"/>
    <p:sldId id="261" r:id="rId9"/>
    <p:sldId id="278" r:id="rId10"/>
    <p:sldId id="281" r:id="rId11"/>
    <p:sldId id="262" r:id="rId12"/>
    <p:sldId id="263" r:id="rId13"/>
    <p:sldId id="264" r:id="rId14"/>
    <p:sldId id="265" r:id="rId15"/>
    <p:sldId id="267" r:id="rId16"/>
    <p:sldId id="268" r:id="rId17"/>
    <p:sldId id="271" r:id="rId18"/>
    <p:sldId id="273" r:id="rId19"/>
    <p:sldId id="274" r:id="rId20"/>
    <p:sldId id="275" r:id="rId21"/>
    <p:sldId id="276" r:id="rId22"/>
    <p:sldId id="272" r:id="rId23"/>
    <p:sldId id="270" r:id="rId24"/>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Lucida Grande" pitchFamily="-104" charset="0"/>
        <a:ea typeface="Geneva" pitchFamily="-104" charset="-128"/>
        <a:cs typeface="+mn-cs"/>
      </a:defRPr>
    </a:lvl1pPr>
    <a:lvl2pPr marL="457200" algn="l" defTabSz="457200" rtl="0" eaLnBrk="0" fontAlgn="base" hangingPunct="0">
      <a:spcBef>
        <a:spcPct val="0"/>
      </a:spcBef>
      <a:spcAft>
        <a:spcPct val="0"/>
      </a:spcAft>
      <a:defRPr kern="1200">
        <a:solidFill>
          <a:schemeClr val="tx1"/>
        </a:solidFill>
        <a:latin typeface="Lucida Grande" pitchFamily="-104" charset="0"/>
        <a:ea typeface="Geneva" pitchFamily="-104" charset="-128"/>
        <a:cs typeface="+mn-cs"/>
      </a:defRPr>
    </a:lvl2pPr>
    <a:lvl3pPr marL="914400" algn="l" defTabSz="457200" rtl="0" eaLnBrk="0" fontAlgn="base" hangingPunct="0">
      <a:spcBef>
        <a:spcPct val="0"/>
      </a:spcBef>
      <a:spcAft>
        <a:spcPct val="0"/>
      </a:spcAft>
      <a:defRPr kern="1200">
        <a:solidFill>
          <a:schemeClr val="tx1"/>
        </a:solidFill>
        <a:latin typeface="Lucida Grande" pitchFamily="-104" charset="0"/>
        <a:ea typeface="Geneva" pitchFamily="-104" charset="-128"/>
        <a:cs typeface="+mn-cs"/>
      </a:defRPr>
    </a:lvl3pPr>
    <a:lvl4pPr marL="1371600" algn="l" defTabSz="457200" rtl="0" eaLnBrk="0" fontAlgn="base" hangingPunct="0">
      <a:spcBef>
        <a:spcPct val="0"/>
      </a:spcBef>
      <a:spcAft>
        <a:spcPct val="0"/>
      </a:spcAft>
      <a:defRPr kern="1200">
        <a:solidFill>
          <a:schemeClr val="tx1"/>
        </a:solidFill>
        <a:latin typeface="Lucida Grande" pitchFamily="-104" charset="0"/>
        <a:ea typeface="Geneva" pitchFamily="-104" charset="-128"/>
        <a:cs typeface="+mn-cs"/>
      </a:defRPr>
    </a:lvl4pPr>
    <a:lvl5pPr marL="1828800" algn="l" defTabSz="457200" rtl="0" eaLnBrk="0" fontAlgn="base" hangingPunct="0">
      <a:spcBef>
        <a:spcPct val="0"/>
      </a:spcBef>
      <a:spcAft>
        <a:spcPct val="0"/>
      </a:spcAft>
      <a:defRPr kern="1200">
        <a:solidFill>
          <a:schemeClr val="tx1"/>
        </a:solidFill>
        <a:latin typeface="Lucida Grande" pitchFamily="-104" charset="0"/>
        <a:ea typeface="Geneva" pitchFamily="-104" charset="-128"/>
        <a:cs typeface="+mn-cs"/>
      </a:defRPr>
    </a:lvl5pPr>
    <a:lvl6pPr marL="2286000" algn="l" defTabSz="914400" rtl="0" eaLnBrk="1" latinLnBrk="0" hangingPunct="1">
      <a:defRPr kern="1200">
        <a:solidFill>
          <a:schemeClr val="tx1"/>
        </a:solidFill>
        <a:latin typeface="Lucida Grande" pitchFamily="-104" charset="0"/>
        <a:ea typeface="Geneva" pitchFamily="-104" charset="-128"/>
        <a:cs typeface="+mn-cs"/>
      </a:defRPr>
    </a:lvl6pPr>
    <a:lvl7pPr marL="2743200" algn="l" defTabSz="914400" rtl="0" eaLnBrk="1" latinLnBrk="0" hangingPunct="1">
      <a:defRPr kern="1200">
        <a:solidFill>
          <a:schemeClr val="tx1"/>
        </a:solidFill>
        <a:latin typeface="Lucida Grande" pitchFamily="-104" charset="0"/>
        <a:ea typeface="Geneva" pitchFamily="-104" charset="-128"/>
        <a:cs typeface="+mn-cs"/>
      </a:defRPr>
    </a:lvl7pPr>
    <a:lvl8pPr marL="3200400" algn="l" defTabSz="914400" rtl="0" eaLnBrk="1" latinLnBrk="0" hangingPunct="1">
      <a:defRPr kern="1200">
        <a:solidFill>
          <a:schemeClr val="tx1"/>
        </a:solidFill>
        <a:latin typeface="Lucida Grande" pitchFamily="-104" charset="0"/>
        <a:ea typeface="Geneva" pitchFamily="-104" charset="-128"/>
        <a:cs typeface="+mn-cs"/>
      </a:defRPr>
    </a:lvl8pPr>
    <a:lvl9pPr marL="3657600" algn="l" defTabSz="914400" rtl="0" eaLnBrk="1" latinLnBrk="0" hangingPunct="1">
      <a:defRPr kern="1200">
        <a:solidFill>
          <a:schemeClr val="tx1"/>
        </a:solidFill>
        <a:latin typeface="Lucida Grande" pitchFamily="-104" charset="0"/>
        <a:ea typeface="Geneva" pitchFamily="-10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543B72"/>
    <a:srgbClr val="36856D"/>
    <a:srgbClr val="398160"/>
    <a:srgbClr val="2C2828"/>
    <a:srgbClr val="139CD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41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8404" y="3842583"/>
            <a:ext cx="7670500" cy="1470025"/>
          </a:xfrm>
        </p:spPr>
        <p:txBody>
          <a:bodyPr lIns="0" tIns="0" rIns="0" bIns="0" anchor="b">
            <a:noAutofit/>
          </a:bodyPr>
          <a:lstStyle>
            <a:lvl1pPr algn="l">
              <a:lnSpc>
                <a:spcPts val="5200"/>
              </a:lnSpc>
              <a:defRPr sz="6000" b="1" i="0" spc="70">
                <a:ln w="17780">
                  <a:solidFill>
                    <a:schemeClr val="bg1"/>
                  </a:solidFill>
                </a:ln>
                <a:solidFill>
                  <a:srgbClr val="FFFFFF"/>
                </a:solidFill>
              </a:defRPr>
            </a:lvl1pPr>
          </a:lstStyle>
          <a:p>
            <a:r>
              <a:rPr lang="en-GB"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31E816-F00D-4A12-998D-3DCA39752A54}" type="datetime1">
              <a:rPr lang="en-US" altLang="en-US"/>
              <a:pPr>
                <a:defRPr/>
              </a:pPr>
              <a:t>11/21/2017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5D1FF84-F9C5-4F8A-89E5-877F3D17494A}"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60DF4B-F9CB-4F45-A166-AB296C16EB21}" type="datetime1">
              <a:rPr lang="en-US" altLang="en-US"/>
              <a:pPr>
                <a:defRPr/>
              </a:pPr>
              <a:t>11/21/2017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054BF29-8570-4EC2-9F72-4759A3122C53}"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8488" y="0"/>
            <a:ext cx="7304684" cy="881772"/>
          </a:xfrm>
        </p:spPr>
        <p:txBody>
          <a:bodyPr lIns="0" tIns="0" rIns="0" bIns="0">
            <a:noAutofit/>
          </a:bodyPr>
          <a:lstStyle>
            <a:lvl1pPr algn="l">
              <a:lnSpc>
                <a:spcPts val="2380"/>
              </a:lnSpc>
              <a:defRPr sz="2200" b="1" spc="70">
                <a:ln w="3175">
                  <a:solidFill>
                    <a:schemeClr val="bg1"/>
                  </a:solidFill>
                </a:ln>
                <a:solidFill>
                  <a:schemeClr val="bg1"/>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768488" y="1359062"/>
            <a:ext cx="7701062" cy="5056030"/>
          </a:xfrm>
        </p:spPr>
        <p:txBody>
          <a:bodyPr lIns="0" tIns="0" rIns="0" bIns="0">
            <a:noAutofit/>
          </a:bodyPr>
          <a:lstStyle>
            <a:lvl1pPr>
              <a:lnSpc>
                <a:spcPts val="2400"/>
              </a:lnSpc>
              <a:spcBef>
                <a:spcPts val="0"/>
              </a:spcBef>
              <a:spcAft>
                <a:spcPts val="1200"/>
              </a:spcAft>
              <a:defRPr sz="1800">
                <a:solidFill>
                  <a:srgbClr val="2C2828"/>
                </a:solidFill>
              </a:defRPr>
            </a:lvl1pPr>
            <a:lvl2pPr>
              <a:lnSpc>
                <a:spcPts val="2400"/>
              </a:lnSpc>
              <a:spcBef>
                <a:spcPts val="0"/>
              </a:spcBef>
              <a:spcAft>
                <a:spcPts val="1200"/>
              </a:spcAft>
              <a:defRPr sz="1800">
                <a:solidFill>
                  <a:srgbClr val="2C2828"/>
                </a:solidFill>
              </a:defRPr>
            </a:lvl2pPr>
            <a:lvl3pPr>
              <a:lnSpc>
                <a:spcPts val="2400"/>
              </a:lnSpc>
              <a:spcBef>
                <a:spcPts val="0"/>
              </a:spcBef>
              <a:spcAft>
                <a:spcPts val="1200"/>
              </a:spcAft>
              <a:defRPr sz="1800">
                <a:solidFill>
                  <a:srgbClr val="2C2828"/>
                </a:solidFill>
              </a:defRPr>
            </a:lvl3pPr>
            <a:lvl4pPr>
              <a:lnSpc>
                <a:spcPts val="2400"/>
              </a:lnSpc>
              <a:spcBef>
                <a:spcPts val="0"/>
              </a:spcBef>
              <a:spcAft>
                <a:spcPts val="1200"/>
              </a:spcAft>
              <a:defRPr sz="1800">
                <a:solidFill>
                  <a:srgbClr val="2C2828"/>
                </a:solidFill>
              </a:defRPr>
            </a:lvl4pPr>
            <a:lvl5pPr>
              <a:lnSpc>
                <a:spcPts val="2400"/>
              </a:lnSpc>
              <a:spcBef>
                <a:spcPts val="0"/>
              </a:spcBef>
              <a:spcAft>
                <a:spcPts val="1200"/>
              </a:spcAft>
              <a:defRPr sz="1800">
                <a:solidFill>
                  <a:srgbClr val="2C2828"/>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28A47B7-3C51-4AC7-91B5-4D715571817A}" type="datetime1">
              <a:rPr lang="en-US" altLang="en-US"/>
              <a:pPr>
                <a:defRPr/>
              </a:pPr>
              <a:t>11/21/2017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C2ABE48-D1E7-4D15-966C-4BE3168C9593}"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5AF410E-FC86-4218-8856-C12C6D2D61A7}" type="datetime1">
              <a:rPr lang="en-US" altLang="en-US"/>
              <a:pPr>
                <a:defRPr/>
              </a:pPr>
              <a:t>11/21/2017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C10F860-BD37-41D3-BE0E-69B953EB49D5}"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72CF3C0-CE4E-41B6-85C3-9C74035F73A9}" type="datetime1">
              <a:rPr lang="en-US" altLang="en-US"/>
              <a:pPr>
                <a:defRPr/>
              </a:pPr>
              <a:t>11/21/2017</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23451BA-5DCC-438D-A150-02E88B839E32}"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530BCDC-D599-48F3-8D04-D50B7B664028}" type="datetime1">
              <a:rPr lang="en-US" altLang="en-US"/>
              <a:pPr>
                <a:defRPr/>
              </a:pPr>
              <a:t>11/21/2017</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165E1A3-3B2C-4AC5-B4A9-FBB93AEC3803}"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3ED126-8C5E-4A43-8B94-B9DBAD029D22}" type="datetime1">
              <a:rPr lang="en-US" altLang="en-US"/>
              <a:pPr>
                <a:defRPr/>
              </a:pPr>
              <a:t>11/21/2017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A09FA94-BF90-45BB-ADDF-23DAA2EF583E}"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234D7B-1E7D-4C6A-BF4D-D5CD323E136F}" type="datetime1">
              <a:rPr lang="en-US" altLang="en-US"/>
              <a:pPr>
                <a:defRPr/>
              </a:pPr>
              <a:t>11/21/2017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51831E1-BB11-44F3-A195-073DC99AC30A}"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1FA14BF-02A6-4FDD-8278-4575CBB73BD3}" type="datetime1">
              <a:rPr lang="en-US" altLang="en-US"/>
              <a:pPr>
                <a:defRPr/>
              </a:pPr>
              <a:t>11/21/2017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15A50E2-0455-4FAF-81F1-28F9558BEB20}"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104" charset="0"/>
              </a:defRPr>
            </a:lvl1pPr>
          </a:lstStyle>
          <a:p>
            <a:pPr>
              <a:defRPr/>
            </a:pPr>
            <a:fld id="{7F176C9B-CEDD-42A6-937E-4583874B4B3E}" type="datetime1">
              <a:rPr lang="en-US" altLang="en-US"/>
              <a:pPr>
                <a:defRPr/>
              </a:pPr>
              <a:t>11/21/2017</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4" charset="0"/>
              </a:defRPr>
            </a:lvl1pPr>
          </a:lstStyle>
          <a:p>
            <a:fld id="{D1F20332-DC86-48F0-8E06-242ACE6B831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defTabSz="457200" rtl="0" eaLnBrk="0" fontAlgn="base" hangingPunct="0">
        <a:spcBef>
          <a:spcPct val="0"/>
        </a:spcBef>
        <a:spcAft>
          <a:spcPct val="0"/>
        </a:spcAft>
        <a:defRPr sz="4400" kern="1200">
          <a:solidFill>
            <a:schemeClr val="tx1"/>
          </a:solidFill>
          <a:latin typeface="+mj-lt"/>
          <a:ea typeface="Geneva" pitchFamily="-104" charset="-128"/>
          <a:cs typeface="+mj-cs"/>
        </a:defRPr>
      </a:lvl1pPr>
      <a:lvl2pPr algn="ctr" defTabSz="457200" rtl="0" eaLnBrk="0" fontAlgn="base" hangingPunct="0">
        <a:spcBef>
          <a:spcPct val="0"/>
        </a:spcBef>
        <a:spcAft>
          <a:spcPct val="0"/>
        </a:spcAft>
        <a:defRPr sz="4400">
          <a:solidFill>
            <a:schemeClr val="tx1"/>
          </a:solidFill>
          <a:latin typeface="Calibri" pitchFamily="-104" charset="0"/>
          <a:ea typeface="Geneva" pitchFamily="-104" charset="-128"/>
        </a:defRPr>
      </a:lvl2pPr>
      <a:lvl3pPr algn="ctr" defTabSz="457200" rtl="0" eaLnBrk="0" fontAlgn="base" hangingPunct="0">
        <a:spcBef>
          <a:spcPct val="0"/>
        </a:spcBef>
        <a:spcAft>
          <a:spcPct val="0"/>
        </a:spcAft>
        <a:defRPr sz="4400">
          <a:solidFill>
            <a:schemeClr val="tx1"/>
          </a:solidFill>
          <a:latin typeface="Calibri" pitchFamily="-104" charset="0"/>
          <a:ea typeface="Geneva" pitchFamily="-104" charset="-128"/>
        </a:defRPr>
      </a:lvl3pPr>
      <a:lvl4pPr algn="ctr" defTabSz="457200" rtl="0" eaLnBrk="0" fontAlgn="base" hangingPunct="0">
        <a:spcBef>
          <a:spcPct val="0"/>
        </a:spcBef>
        <a:spcAft>
          <a:spcPct val="0"/>
        </a:spcAft>
        <a:defRPr sz="4400">
          <a:solidFill>
            <a:schemeClr val="tx1"/>
          </a:solidFill>
          <a:latin typeface="Calibri" pitchFamily="-104" charset="0"/>
          <a:ea typeface="Geneva" pitchFamily="-104" charset="-128"/>
        </a:defRPr>
      </a:lvl4pPr>
      <a:lvl5pPr algn="ctr" defTabSz="457200" rtl="0" eaLnBrk="0" fontAlgn="base" hangingPunct="0">
        <a:spcBef>
          <a:spcPct val="0"/>
        </a:spcBef>
        <a:spcAft>
          <a:spcPct val="0"/>
        </a:spcAft>
        <a:defRPr sz="4400">
          <a:solidFill>
            <a:schemeClr val="tx1"/>
          </a:solidFill>
          <a:latin typeface="Calibri" pitchFamily="-104" charset="0"/>
          <a:ea typeface="Geneva" pitchFamily="-104" charset="-128"/>
        </a:defRPr>
      </a:lvl5pPr>
      <a:lvl6pPr marL="457200" algn="ctr" defTabSz="457200" rtl="0" fontAlgn="base">
        <a:spcBef>
          <a:spcPct val="0"/>
        </a:spcBef>
        <a:spcAft>
          <a:spcPct val="0"/>
        </a:spcAft>
        <a:defRPr sz="4400">
          <a:solidFill>
            <a:schemeClr val="tx1"/>
          </a:solidFill>
          <a:latin typeface="Calibri" pitchFamily="-104" charset="0"/>
          <a:ea typeface="Geneva" pitchFamily="-104" charset="-128"/>
        </a:defRPr>
      </a:lvl6pPr>
      <a:lvl7pPr marL="914400" algn="ctr" defTabSz="457200" rtl="0" fontAlgn="base">
        <a:spcBef>
          <a:spcPct val="0"/>
        </a:spcBef>
        <a:spcAft>
          <a:spcPct val="0"/>
        </a:spcAft>
        <a:defRPr sz="4400">
          <a:solidFill>
            <a:schemeClr val="tx1"/>
          </a:solidFill>
          <a:latin typeface="Calibri" pitchFamily="-104" charset="0"/>
          <a:ea typeface="Geneva" pitchFamily="-104" charset="-128"/>
        </a:defRPr>
      </a:lvl7pPr>
      <a:lvl8pPr marL="1371600" algn="ctr" defTabSz="457200" rtl="0" fontAlgn="base">
        <a:spcBef>
          <a:spcPct val="0"/>
        </a:spcBef>
        <a:spcAft>
          <a:spcPct val="0"/>
        </a:spcAft>
        <a:defRPr sz="4400">
          <a:solidFill>
            <a:schemeClr val="tx1"/>
          </a:solidFill>
          <a:latin typeface="Calibri" pitchFamily="-104" charset="0"/>
          <a:ea typeface="Geneva" pitchFamily="-104" charset="-128"/>
        </a:defRPr>
      </a:lvl8pPr>
      <a:lvl9pPr marL="1828800" algn="ctr" defTabSz="457200" rtl="0" fontAlgn="base">
        <a:spcBef>
          <a:spcPct val="0"/>
        </a:spcBef>
        <a:spcAft>
          <a:spcPct val="0"/>
        </a:spcAft>
        <a:defRPr sz="4400">
          <a:solidFill>
            <a:schemeClr val="tx1"/>
          </a:solidFill>
          <a:latin typeface="Calibri" pitchFamily="-104" charset="0"/>
          <a:ea typeface="Geneva" pitchFamily="-10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Geneva" pitchFamily="-10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Geneva" pitchFamily="-10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Geneva" pitchFamily="-10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pitchFamily="-10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pitchFamily="-10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exualhealthnetwork.org.uk/wp-content/uploads/2014/05/2014-05-23-01.38.46-PM-Lanarkshire-SMMaSH-Survey-Report-2013-For-Circulation.pdf" TargetMode="External"/><Relationship Id="rId2" Type="http://schemas.openxmlformats.org/officeDocument/2006/relationships/hyperlink" Target="http://www.sexualhealthnetwork.org.uk/wp-content/uploads/2014/05/SMMaSH-Qualitative-Report-Final-For-Circulation1.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lstStyle/>
          <a:p>
            <a:pPr eaLnBrk="1" fontAlgn="auto" hangingPunct="1">
              <a:lnSpc>
                <a:spcPts val="5140"/>
              </a:lnSpc>
              <a:spcAft>
                <a:spcPts val="0"/>
              </a:spcAft>
              <a:defRPr/>
            </a:pPr>
            <a:r>
              <a:rPr lang="en-GB" dirty="0" smtClean="0">
                <a:ea typeface="+mj-ea"/>
              </a:rPr>
              <a:t>Digital lives: apps, social media and sex</a:t>
            </a:r>
            <a:endParaRPr lang="en-US" dirty="0">
              <a:ea typeface="+mj-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lstStyle/>
          <a:p>
            <a:pPr eaLnBrk="1" fontAlgn="auto" hangingPunct="1">
              <a:spcAft>
                <a:spcPts val="0"/>
              </a:spcAft>
              <a:defRPr/>
            </a:pPr>
            <a:r>
              <a:rPr lang="en-GB" dirty="0" smtClean="0">
                <a:ea typeface="+mj-ea"/>
              </a:rPr>
              <a:t>Digital lives: apps, social media and sex </a:t>
            </a:r>
            <a:endParaRPr lang="en-US" dirty="0">
              <a:ea typeface="+mj-ea"/>
            </a:endParaRPr>
          </a:p>
        </p:txBody>
      </p:sp>
      <p:sp>
        <p:nvSpPr>
          <p:cNvPr id="9219" name="Content Placeholder 2"/>
          <p:cNvSpPr>
            <a:spLocks noGrp="1"/>
          </p:cNvSpPr>
          <p:nvPr>
            <p:ph idx="1"/>
          </p:nvPr>
        </p:nvSpPr>
        <p:spPr>
          <a:xfrm>
            <a:off x="765175" y="1504950"/>
            <a:ext cx="7700963" cy="4667250"/>
          </a:xfrm>
        </p:spPr>
        <p:txBody>
          <a:bodyPr/>
          <a:lstStyle/>
          <a:p>
            <a:pPr marL="0" indent="0" eaLnBrk="1" hangingPunct="1">
              <a:spcBef>
                <a:spcPct val="0"/>
              </a:spcBef>
              <a:buFont typeface="Arial" panose="020B0604020202020204" pitchFamily="34" charset="0"/>
              <a:buNone/>
              <a:defRPr/>
            </a:pPr>
            <a:r>
              <a:rPr lang="en-US" altLang="en-US" sz="2000" b="1" dirty="0" smtClean="0">
                <a:solidFill>
                  <a:srgbClr val="543B72"/>
                </a:solidFill>
              </a:rPr>
              <a:t>Digital Lives and HIV/STI risk: Discussion</a:t>
            </a:r>
            <a:endParaRPr lang="en-US" altLang="en-US" sz="2000" b="1" dirty="0">
              <a:solidFill>
                <a:srgbClr val="543B72"/>
              </a:solidFill>
            </a:endParaRPr>
          </a:p>
          <a:p>
            <a:pPr marL="0" indent="0" eaLnBrk="1" hangingPunct="1">
              <a:spcBef>
                <a:spcPct val="0"/>
              </a:spcBef>
              <a:buFont typeface="Arial" panose="020B0604020202020204" pitchFamily="34" charset="0"/>
              <a:buNone/>
              <a:defRPr/>
            </a:pPr>
            <a:endParaRPr lang="en-US" sz="2000" b="1" dirty="0" smtClean="0">
              <a:solidFill>
                <a:srgbClr val="543B72"/>
              </a:solidFill>
            </a:endParaRPr>
          </a:p>
          <a:p>
            <a:pPr>
              <a:buFont typeface="Arial" panose="020B0604020202020204" pitchFamily="34" charset="0"/>
              <a:buChar char="•"/>
              <a:defRPr/>
            </a:pPr>
            <a:r>
              <a:rPr lang="en-GB" sz="2000" dirty="0" smtClean="0"/>
              <a:t>How </a:t>
            </a:r>
            <a:r>
              <a:rPr lang="en-GB" sz="2000" dirty="0"/>
              <a:t>do these findings inform your view on the relationship between men using apps and social media and </a:t>
            </a:r>
            <a:r>
              <a:rPr lang="en-GB" sz="2000" dirty="0" smtClean="0"/>
              <a:t>concern </a:t>
            </a:r>
            <a:r>
              <a:rPr lang="en-GB" sz="2000" dirty="0"/>
              <a:t>about ‘risk’?</a:t>
            </a:r>
            <a:r>
              <a:rPr lang="en-GB" sz="2000" b="1" dirty="0"/>
              <a:t/>
            </a:r>
            <a:br>
              <a:rPr lang="en-GB" sz="2000" b="1" dirty="0"/>
            </a:br>
            <a:endParaRPr lang="en-GB" sz="2000" dirty="0"/>
          </a:p>
          <a:p>
            <a:pPr marL="0" indent="0" eaLnBrk="1" hangingPunct="1">
              <a:spcBef>
                <a:spcPct val="0"/>
              </a:spcBef>
              <a:buFont typeface="Arial" panose="020B0604020202020204" pitchFamily="34" charset="0"/>
              <a:buNone/>
              <a:defRPr/>
            </a:pPr>
            <a:endParaRPr lang="en-US" altLang="en-US" sz="2000" dirty="0"/>
          </a:p>
          <a:p>
            <a:pPr marL="0" indent="0" eaLnBrk="1" hangingPunct="1">
              <a:spcBef>
                <a:spcPct val="0"/>
              </a:spcBef>
              <a:buFont typeface="Arial" panose="020B0604020202020204" pitchFamily="34" charset="0"/>
              <a:buNone/>
              <a:defRPr/>
            </a:pPr>
            <a:endParaRPr lang="en-US" altLang="en-US" sz="2000" b="1" dirty="0" smtClean="0">
              <a:solidFill>
                <a:srgbClr val="543B72"/>
              </a:solidFill>
            </a:endParaRPr>
          </a:p>
          <a:p>
            <a:pPr marL="0" indent="0" eaLnBrk="1" hangingPunct="1">
              <a:spcBef>
                <a:spcPct val="0"/>
              </a:spcBef>
              <a:buFont typeface="Arial" panose="020B0604020202020204" pitchFamily="34" charset="0"/>
              <a:buNone/>
              <a:defRPr/>
            </a:pPr>
            <a:endParaRPr lang="en-US" altLang="en-US" sz="2000" b="1" dirty="0">
              <a:solidFill>
                <a:srgbClr val="543B72"/>
              </a:solidFill>
            </a:endParaRPr>
          </a:p>
          <a:p>
            <a:pPr marL="0" indent="0" eaLnBrk="1" hangingPunct="1">
              <a:spcBef>
                <a:spcPct val="0"/>
              </a:spcBef>
              <a:buFont typeface="Arial" panose="020B0604020202020204" pitchFamily="34" charset="0"/>
              <a:buNone/>
              <a:defRPr/>
            </a:pPr>
            <a:endParaRPr lang="en-US" altLang="en-US" sz="2000" b="1" dirty="0" smtClean="0">
              <a:solidFill>
                <a:srgbClr val="543B72"/>
              </a:solidFill>
            </a:endParaRPr>
          </a:p>
          <a:p>
            <a:pPr marL="0" indent="0" eaLnBrk="1" hangingPunct="1">
              <a:spcBef>
                <a:spcPct val="0"/>
              </a:spcBef>
              <a:buFont typeface="Arial" panose="020B0604020202020204" pitchFamily="34" charset="0"/>
              <a:buNone/>
              <a:defRPr/>
            </a:pPr>
            <a:endParaRPr lang="en-US" altLang="en-US" sz="2000" dirty="0" smtClean="0"/>
          </a:p>
          <a:p>
            <a:pPr marL="0" indent="0" eaLnBrk="1" hangingPunct="1">
              <a:spcBef>
                <a:spcPct val="0"/>
              </a:spcBef>
              <a:buFont typeface="Arial" panose="020B0604020202020204" pitchFamily="34" charset="0"/>
              <a:buNone/>
              <a:defRPr/>
            </a:pPr>
            <a:endParaRPr lang="en-US" altLang="en-US" sz="20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rmAutofit/>
          </a:bodyPr>
          <a:lstStyle/>
          <a:p>
            <a:pPr eaLnBrk="1" fontAlgn="auto" hangingPunct="1">
              <a:spcAft>
                <a:spcPts val="0"/>
              </a:spcAft>
              <a:defRPr/>
            </a:pPr>
            <a:r>
              <a:rPr lang="en-GB" dirty="0" smtClean="0">
                <a:ea typeface="+mj-ea"/>
              </a:rPr>
              <a:t>Digital lives: apps, social media and sex </a:t>
            </a:r>
            <a:endParaRPr lang="en-US" dirty="0">
              <a:ea typeface="+mj-ea"/>
            </a:endParaRPr>
          </a:p>
        </p:txBody>
      </p:sp>
      <p:sp>
        <p:nvSpPr>
          <p:cNvPr id="14339" name="Content Placeholder 2"/>
          <p:cNvSpPr>
            <a:spLocks noGrp="1"/>
          </p:cNvSpPr>
          <p:nvPr>
            <p:ph idx="1"/>
          </p:nvPr>
        </p:nvSpPr>
        <p:spPr>
          <a:xfrm>
            <a:off x="768350" y="1358900"/>
            <a:ext cx="7700963" cy="5056188"/>
          </a:xfrm>
        </p:spPr>
        <p:txBody>
          <a:bodyPr/>
          <a:lstStyle/>
          <a:p>
            <a:pPr marL="0" indent="0" eaLnBrk="1" hangingPunct="1">
              <a:spcBef>
                <a:spcPct val="0"/>
              </a:spcBef>
              <a:buFont typeface="Arial" charset="0"/>
              <a:buNone/>
            </a:pPr>
            <a:r>
              <a:rPr lang="en-US" altLang="en-US" sz="2000" b="1" smtClean="0">
                <a:solidFill>
                  <a:srgbClr val="543B72"/>
                </a:solidFill>
              </a:rPr>
              <a:t>Digital Lives: what did men report in the HIV Needs Assessment? </a:t>
            </a:r>
          </a:p>
          <a:p>
            <a:pPr marL="0" indent="0" eaLnBrk="1" hangingPunct="1">
              <a:spcBef>
                <a:spcPct val="0"/>
              </a:spcBef>
              <a:spcAft>
                <a:spcPts val="1800"/>
              </a:spcAft>
              <a:buFont typeface="Arial" charset="0"/>
              <a:buNone/>
            </a:pPr>
            <a:r>
              <a:rPr lang="en-GB" altLang="en-US" sz="2000" smtClean="0"/>
              <a:t>Men can have a presence across multiple social media platforms; </a:t>
            </a:r>
            <a:br>
              <a:rPr lang="en-GB" altLang="en-US" sz="2000" smtClean="0"/>
            </a:br>
            <a:r>
              <a:rPr lang="en-GB" altLang="en-US" sz="2000" smtClean="0"/>
              <a:t>FAQ interviewees reported using between 1 and 12 apps to </a:t>
            </a:r>
            <a:br>
              <a:rPr lang="en-GB" altLang="en-US" sz="2000" smtClean="0"/>
            </a:br>
            <a:r>
              <a:rPr lang="en-GB" altLang="en-US" sz="2000" smtClean="0"/>
              <a:t>meet other men. Most FAQ online respondents reported daily use.</a:t>
            </a:r>
          </a:p>
          <a:p>
            <a:pPr marL="0" indent="0" eaLnBrk="1" hangingPunct="1">
              <a:lnSpc>
                <a:spcPts val="2600"/>
              </a:lnSpc>
              <a:spcBef>
                <a:spcPct val="0"/>
              </a:spcBef>
              <a:spcAft>
                <a:spcPct val="0"/>
              </a:spcAft>
              <a:buFont typeface="Arial" charset="0"/>
              <a:buNone/>
            </a:pPr>
            <a:r>
              <a:rPr lang="en-US" altLang="en-US" sz="2000" i="1" smtClean="0">
                <a:solidFill>
                  <a:srgbClr val="543B72"/>
                </a:solidFill>
              </a:rPr>
              <a:t>“Gaydar, Grindr.  It's convenient and it's on your telephone. If you're sitting bored and not doing anything. I suppose it's a way of passing the time.” </a:t>
            </a:r>
          </a:p>
          <a:p>
            <a:pPr marL="0" indent="0" eaLnBrk="1" hangingPunct="1">
              <a:lnSpc>
                <a:spcPts val="2600"/>
              </a:lnSpc>
              <a:spcBef>
                <a:spcPct val="0"/>
              </a:spcBef>
              <a:spcAft>
                <a:spcPts val="1800"/>
              </a:spcAft>
              <a:buFont typeface="Arial" charset="0"/>
              <a:buNone/>
            </a:pPr>
            <a:r>
              <a:rPr lang="en-US" altLang="en-US" sz="2000" smtClean="0"/>
              <a:t>(Gay, 45+, HIV positive)</a:t>
            </a:r>
          </a:p>
          <a:p>
            <a:pPr marL="0" indent="0" eaLnBrk="1" hangingPunct="1">
              <a:lnSpc>
                <a:spcPts val="2600"/>
              </a:lnSpc>
              <a:spcBef>
                <a:spcPct val="0"/>
              </a:spcBef>
              <a:spcAft>
                <a:spcPts val="1800"/>
              </a:spcAft>
              <a:buFont typeface="Arial" charset="0"/>
              <a:buNone/>
            </a:pPr>
            <a:r>
              <a:rPr lang="en-US" altLang="en-US" sz="2000" smtClean="0"/>
              <a:t>Interviewees highlight positive aspects of their use of social media. </a:t>
            </a:r>
            <a:br>
              <a:rPr lang="en-US" altLang="en-US" sz="2000" smtClean="0"/>
            </a:br>
            <a:r>
              <a:rPr lang="en-US" altLang="en-US" sz="2000" smtClean="0"/>
              <a:t>The social aspects of being online are of real benefit. </a:t>
            </a:r>
          </a:p>
          <a:p>
            <a:pPr marL="0" indent="0" eaLnBrk="1" hangingPunct="1">
              <a:lnSpc>
                <a:spcPts val="2600"/>
              </a:lnSpc>
              <a:spcBef>
                <a:spcPct val="0"/>
              </a:spcBef>
              <a:spcAft>
                <a:spcPct val="0"/>
              </a:spcAft>
              <a:buFont typeface="Arial" charset="0"/>
              <a:buNone/>
            </a:pPr>
            <a:r>
              <a:rPr lang="en-US" altLang="en-US" sz="2000" i="1" smtClean="0">
                <a:solidFill>
                  <a:srgbClr val="543B72"/>
                </a:solidFill>
              </a:rPr>
              <a:t>“Been on Recon for a while, there's lots of people I know to chat, </a:t>
            </a:r>
            <a:br>
              <a:rPr lang="en-US" altLang="en-US" sz="2000" i="1" smtClean="0">
                <a:solidFill>
                  <a:srgbClr val="543B72"/>
                </a:solidFill>
              </a:rPr>
            </a:br>
            <a:r>
              <a:rPr lang="en-US" altLang="en-US" sz="2000" i="1" smtClean="0">
                <a:solidFill>
                  <a:srgbClr val="543B72"/>
                </a:solidFill>
              </a:rPr>
              <a:t>it’s not just sex. It’s the only place I'd talk to some people. Started </a:t>
            </a:r>
            <a:br>
              <a:rPr lang="en-US" altLang="en-US" sz="2000" i="1" smtClean="0">
                <a:solidFill>
                  <a:srgbClr val="543B72"/>
                </a:solidFill>
              </a:rPr>
            </a:br>
            <a:r>
              <a:rPr lang="en-US" altLang="en-US" sz="2000" i="1" smtClean="0">
                <a:solidFill>
                  <a:srgbClr val="543B72"/>
                </a:solidFill>
              </a:rPr>
              <a:t>in Recon when I was 18.” </a:t>
            </a:r>
            <a:r>
              <a:rPr lang="en-US" altLang="en-US" sz="2000" smtClean="0"/>
              <a:t>(Gay, 16-25, HIV negative) </a:t>
            </a:r>
          </a:p>
          <a:p>
            <a:pPr marL="0" indent="0" eaLnBrk="1" hangingPunct="1">
              <a:spcBef>
                <a:spcPct val="0"/>
              </a:spcBef>
              <a:buFont typeface="Arial" charset="0"/>
              <a:buNone/>
            </a:pPr>
            <a:endParaRPr lang="en-US" altLang="en-US" sz="2000" smtClean="0"/>
          </a:p>
          <a:p>
            <a:pPr marL="0" indent="0" eaLnBrk="1" hangingPunct="1">
              <a:spcBef>
                <a:spcPct val="0"/>
              </a:spcBef>
              <a:buFont typeface="Arial" charset="0"/>
              <a:buNone/>
            </a:pPr>
            <a:endParaRPr lang="en-US" altLang="en-US" sz="200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lstStyle/>
          <a:p>
            <a:pPr eaLnBrk="1" fontAlgn="auto" hangingPunct="1">
              <a:spcAft>
                <a:spcPts val="0"/>
              </a:spcAft>
              <a:defRPr/>
            </a:pPr>
            <a:r>
              <a:rPr lang="en-GB" dirty="0" smtClean="0">
                <a:ea typeface="+mj-ea"/>
              </a:rPr>
              <a:t>Digital lives: apps, social media and sex </a:t>
            </a:r>
            <a:endParaRPr lang="en-US" dirty="0">
              <a:ea typeface="+mj-ea"/>
            </a:endParaRPr>
          </a:p>
        </p:txBody>
      </p:sp>
      <p:sp>
        <p:nvSpPr>
          <p:cNvPr id="15363" name="Content Placeholder 2"/>
          <p:cNvSpPr txBox="1">
            <a:spLocks/>
          </p:cNvSpPr>
          <p:nvPr/>
        </p:nvSpPr>
        <p:spPr bwMode="auto">
          <a:xfrm>
            <a:off x="476250" y="1219200"/>
            <a:ext cx="7993063" cy="5391150"/>
          </a:xfrm>
          <a:prstGeom prst="rect">
            <a:avLst/>
          </a:prstGeom>
          <a:noFill/>
          <a:ln w="9525">
            <a:noFill/>
            <a:miter lim="800000"/>
            <a:headEnd/>
            <a:tailEnd/>
          </a:ln>
        </p:spPr>
        <p:txBody>
          <a:bodyPr lIns="0" tIns="0" rIns="0" bIns="0"/>
          <a:lstStyle/>
          <a:p>
            <a:pPr eaLnBrk="1" hangingPunct="1">
              <a:lnSpc>
                <a:spcPts val="2200"/>
              </a:lnSpc>
              <a:spcAft>
                <a:spcPts val="1200"/>
              </a:spcAft>
            </a:pPr>
            <a:r>
              <a:rPr lang="en-US" altLang="en-US" sz="2000">
                <a:solidFill>
                  <a:srgbClr val="2C2828"/>
                </a:solidFill>
                <a:latin typeface="Calibri" pitchFamily="-104" charset="0"/>
              </a:rPr>
              <a:t>Men also said that the apps/sites they use can be the key means by which they can identify and meet others for sex. Online contact can give the individual a sense of control about interaction and it can feel safer than using pubic sex environments to meet men for sex. </a:t>
            </a:r>
          </a:p>
          <a:p>
            <a:pPr eaLnBrk="1" hangingPunct="1">
              <a:lnSpc>
                <a:spcPts val="2600"/>
              </a:lnSpc>
            </a:pPr>
            <a:r>
              <a:rPr lang="en-US" altLang="en-US" sz="2000" i="1">
                <a:solidFill>
                  <a:srgbClr val="543B72"/>
                </a:solidFill>
                <a:latin typeface="Calibri" pitchFamily="-104" charset="0"/>
              </a:rPr>
              <a:t>“The obvious one is they are quick access to casual sex.  Some people </a:t>
            </a:r>
            <a:br>
              <a:rPr lang="en-US" altLang="en-US" sz="2000" i="1">
                <a:solidFill>
                  <a:srgbClr val="543B72"/>
                </a:solidFill>
                <a:latin typeface="Calibri" pitchFamily="-104" charset="0"/>
              </a:rPr>
            </a:br>
            <a:r>
              <a:rPr lang="en-US" altLang="en-US" sz="2000" i="1">
                <a:solidFill>
                  <a:srgbClr val="543B72"/>
                </a:solidFill>
                <a:latin typeface="Calibri" pitchFamily="-104" charset="0"/>
              </a:rPr>
              <a:t>use them for friendships but for the majority of people it's I'm available </a:t>
            </a:r>
            <a:br>
              <a:rPr lang="en-US" altLang="en-US" sz="2000" i="1">
                <a:solidFill>
                  <a:srgbClr val="543B72"/>
                </a:solidFill>
                <a:latin typeface="Calibri" pitchFamily="-104" charset="0"/>
              </a:rPr>
            </a:br>
            <a:r>
              <a:rPr lang="en-US" altLang="en-US" sz="2000" i="1">
                <a:solidFill>
                  <a:srgbClr val="543B72"/>
                </a:solidFill>
                <a:latin typeface="Calibri" pitchFamily="-104" charset="0"/>
              </a:rPr>
              <a:t>for sex in the next hour or tonight and that suits my need.” </a:t>
            </a:r>
            <a:r>
              <a:rPr lang="en-US" altLang="en-US" sz="2000">
                <a:solidFill>
                  <a:srgbClr val="2C2828"/>
                </a:solidFill>
                <a:latin typeface="Calibri" pitchFamily="-104" charset="0"/>
              </a:rPr>
              <a:t>(Gay, 45+, HIV negative)</a:t>
            </a:r>
          </a:p>
          <a:p>
            <a:pPr eaLnBrk="1" hangingPunct="1">
              <a:lnSpc>
                <a:spcPts val="2600"/>
              </a:lnSpc>
            </a:pPr>
            <a:endParaRPr lang="en-US" altLang="en-US" sz="2000">
              <a:solidFill>
                <a:srgbClr val="2C2828"/>
              </a:solidFill>
              <a:latin typeface="Calibri" pitchFamily="-104" charset="0"/>
            </a:endParaRPr>
          </a:p>
          <a:p>
            <a:pPr eaLnBrk="1" hangingPunct="1">
              <a:lnSpc>
                <a:spcPts val="2200"/>
              </a:lnSpc>
              <a:spcAft>
                <a:spcPts val="1800"/>
              </a:spcAft>
            </a:pPr>
            <a:r>
              <a:rPr lang="en-GB" altLang="en-US" sz="2000">
                <a:latin typeface="Calibri" pitchFamily="-104" charset="0"/>
              </a:rPr>
              <a:t>Some men have concerns about how a presence on social media can lead to the commodification of sex. Men can also experience rejection and be treated badly by others in online environments.</a:t>
            </a:r>
          </a:p>
          <a:p>
            <a:pPr eaLnBrk="1" hangingPunct="1">
              <a:lnSpc>
                <a:spcPts val="2600"/>
              </a:lnSpc>
              <a:spcBef>
                <a:spcPct val="20000"/>
              </a:spcBef>
              <a:buFont typeface="Arial" charset="0"/>
              <a:buChar char="•"/>
            </a:pPr>
            <a:r>
              <a:rPr lang="en-US" altLang="en-US" sz="2000" i="1">
                <a:solidFill>
                  <a:srgbClr val="543B72"/>
                </a:solidFill>
                <a:latin typeface="Calibri" pitchFamily="-104" charset="0"/>
              </a:rPr>
              <a:t>“It's probably a common problem on many of the sites, it's the self-centred, ignorant; sex becomes a commodity. Nothing else going on there, so therefore, you can take it or leave it as a commodity and people treat people that way.” </a:t>
            </a:r>
            <a:r>
              <a:rPr lang="en-US" altLang="en-US" sz="2000">
                <a:solidFill>
                  <a:srgbClr val="2C2828"/>
                </a:solidFill>
                <a:latin typeface="Calibri" pitchFamily="-104" charset="0"/>
              </a:rPr>
              <a:t>(Gay, 16-25, HIV negative) </a:t>
            </a:r>
          </a:p>
          <a:p>
            <a:pPr eaLnBrk="1" hangingPunct="1">
              <a:lnSpc>
                <a:spcPts val="2200"/>
              </a:lnSpc>
              <a:spcAft>
                <a:spcPts val="1800"/>
              </a:spcAft>
            </a:pPr>
            <a:endParaRPr lang="en-GB" altLang="en-US" sz="2000">
              <a:latin typeface="Calibri" pitchFamily="-104" charset="0"/>
            </a:endParaRPr>
          </a:p>
          <a:p>
            <a:pPr eaLnBrk="1" hangingPunct="1">
              <a:lnSpc>
                <a:spcPts val="2200"/>
              </a:lnSpc>
              <a:spcAft>
                <a:spcPts val="1800"/>
              </a:spcAft>
            </a:pPr>
            <a:endParaRPr lang="en-US" altLang="en-US" sz="2000">
              <a:solidFill>
                <a:srgbClr val="2C2828"/>
              </a:solidFill>
              <a:latin typeface="Calibri" pitchFamily="-1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rmAutofit/>
          </a:bodyPr>
          <a:lstStyle/>
          <a:p>
            <a:pPr eaLnBrk="1" fontAlgn="auto" hangingPunct="1">
              <a:spcAft>
                <a:spcPts val="0"/>
              </a:spcAft>
              <a:defRPr/>
            </a:pPr>
            <a:r>
              <a:rPr lang="en-GB" dirty="0" smtClean="0">
                <a:ea typeface="+mj-ea"/>
              </a:rPr>
              <a:t>Digital lives: apps, social media and sex </a:t>
            </a:r>
            <a:endParaRPr lang="en-US" dirty="0">
              <a:ea typeface="+mj-ea"/>
            </a:endParaRPr>
          </a:p>
        </p:txBody>
      </p:sp>
      <p:sp>
        <p:nvSpPr>
          <p:cNvPr id="12291" name="Content Placeholder 2"/>
          <p:cNvSpPr txBox="1">
            <a:spLocks/>
          </p:cNvSpPr>
          <p:nvPr/>
        </p:nvSpPr>
        <p:spPr bwMode="auto">
          <a:xfrm>
            <a:off x="768350" y="1397000"/>
            <a:ext cx="7700963" cy="505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indent="-341313" eaLnBrk="0" hangingPunct="0">
              <a:defRPr>
                <a:solidFill>
                  <a:schemeClr val="tx1"/>
                </a:solidFill>
                <a:latin typeface="Lucida Grande" pitchFamily="-104" charset="0"/>
                <a:ea typeface="Geneva" pitchFamily="-104" charset="-128"/>
              </a:defRPr>
            </a:lvl1pPr>
            <a:lvl2pPr marL="37931725" indent="-37474525" eaLnBrk="0" hangingPunct="0">
              <a:defRPr>
                <a:solidFill>
                  <a:schemeClr val="tx1"/>
                </a:solidFill>
                <a:latin typeface="Lucida Grande" pitchFamily="-104" charset="0"/>
                <a:ea typeface="Geneva" pitchFamily="-104" charset="-128"/>
              </a:defRPr>
            </a:lvl2pPr>
            <a:lvl3pPr marL="1143000" indent="-228600" eaLnBrk="0" hangingPunct="0">
              <a:defRPr>
                <a:solidFill>
                  <a:schemeClr val="tx1"/>
                </a:solidFill>
                <a:latin typeface="Lucida Grande" pitchFamily="-104" charset="0"/>
                <a:ea typeface="Geneva" pitchFamily="-104" charset="-128"/>
              </a:defRPr>
            </a:lvl3pPr>
            <a:lvl4pPr marL="1600200" indent="-228600" eaLnBrk="0" hangingPunct="0">
              <a:defRPr>
                <a:solidFill>
                  <a:schemeClr val="tx1"/>
                </a:solidFill>
                <a:latin typeface="Lucida Grande" pitchFamily="-104" charset="0"/>
                <a:ea typeface="Geneva" pitchFamily="-104" charset="-128"/>
              </a:defRPr>
            </a:lvl4pPr>
            <a:lvl5pPr marL="2057400" indent="-228600" eaLnBrk="0" hangingPunct="0">
              <a:defRPr>
                <a:solidFill>
                  <a:schemeClr val="tx1"/>
                </a:solidFill>
                <a:latin typeface="Lucida Grande" pitchFamily="-104" charset="0"/>
                <a:ea typeface="Geneva" pitchFamily="-104" charset="-128"/>
              </a:defRPr>
            </a:lvl5pPr>
            <a:lvl6pPr marL="2514600" indent="-228600" defTabSz="457200" eaLnBrk="0" fontAlgn="base" hangingPunct="0">
              <a:spcBef>
                <a:spcPct val="0"/>
              </a:spcBef>
              <a:spcAft>
                <a:spcPct val="0"/>
              </a:spcAft>
              <a:defRPr>
                <a:solidFill>
                  <a:schemeClr val="tx1"/>
                </a:solidFill>
                <a:latin typeface="Lucida Grande" pitchFamily="-104" charset="0"/>
                <a:ea typeface="Geneva" pitchFamily="-104" charset="-128"/>
              </a:defRPr>
            </a:lvl6pPr>
            <a:lvl7pPr marL="2971800" indent="-228600" defTabSz="457200" eaLnBrk="0" fontAlgn="base" hangingPunct="0">
              <a:spcBef>
                <a:spcPct val="0"/>
              </a:spcBef>
              <a:spcAft>
                <a:spcPct val="0"/>
              </a:spcAft>
              <a:defRPr>
                <a:solidFill>
                  <a:schemeClr val="tx1"/>
                </a:solidFill>
                <a:latin typeface="Lucida Grande" pitchFamily="-104" charset="0"/>
                <a:ea typeface="Geneva" pitchFamily="-104" charset="-128"/>
              </a:defRPr>
            </a:lvl7pPr>
            <a:lvl8pPr marL="3429000" indent="-228600" defTabSz="457200" eaLnBrk="0" fontAlgn="base" hangingPunct="0">
              <a:spcBef>
                <a:spcPct val="0"/>
              </a:spcBef>
              <a:spcAft>
                <a:spcPct val="0"/>
              </a:spcAft>
              <a:defRPr>
                <a:solidFill>
                  <a:schemeClr val="tx1"/>
                </a:solidFill>
                <a:latin typeface="Lucida Grande" pitchFamily="-104" charset="0"/>
                <a:ea typeface="Geneva" pitchFamily="-104" charset="-128"/>
              </a:defRPr>
            </a:lvl8pPr>
            <a:lvl9pPr marL="3886200" indent="-228600" defTabSz="457200" eaLnBrk="0" fontAlgn="base" hangingPunct="0">
              <a:spcBef>
                <a:spcPct val="0"/>
              </a:spcBef>
              <a:spcAft>
                <a:spcPct val="0"/>
              </a:spcAft>
              <a:defRPr>
                <a:solidFill>
                  <a:schemeClr val="tx1"/>
                </a:solidFill>
                <a:latin typeface="Lucida Grande" pitchFamily="-104" charset="0"/>
                <a:ea typeface="Geneva" pitchFamily="-104" charset="-128"/>
              </a:defRPr>
            </a:lvl9pPr>
          </a:lstStyle>
          <a:p>
            <a:pPr eaLnBrk="1" hangingPunct="1">
              <a:spcBef>
                <a:spcPts val="1800"/>
              </a:spcBef>
              <a:defRPr/>
            </a:pPr>
            <a:r>
              <a:rPr lang="en-GB" altLang="en-US" sz="2000" b="1" dirty="0" smtClean="0">
                <a:solidFill>
                  <a:srgbClr val="543B72"/>
                </a:solidFill>
                <a:latin typeface="+mn-lt"/>
              </a:rPr>
              <a:t>Discussion</a:t>
            </a:r>
          </a:p>
          <a:p>
            <a:pPr indent="0" eaLnBrk="1" hangingPunct="1">
              <a:spcBef>
                <a:spcPts val="0"/>
              </a:spcBef>
              <a:defRPr/>
            </a:pPr>
            <a:endParaRPr lang="en-US" altLang="en-US" sz="2000" dirty="0" smtClean="0">
              <a:latin typeface="+mn-lt"/>
            </a:endParaRPr>
          </a:p>
          <a:p>
            <a:pPr marL="285750" indent="-285750" eaLnBrk="1" hangingPunct="1">
              <a:spcBef>
                <a:spcPts val="0"/>
              </a:spcBef>
              <a:buFont typeface="Arial" panose="020B0604020202020204" pitchFamily="34" charset="0"/>
              <a:buChar char="•"/>
              <a:defRPr/>
            </a:pPr>
            <a:r>
              <a:rPr lang="en-GB" altLang="en-US" sz="2000" dirty="0" smtClean="0">
                <a:latin typeface="+mn-lt"/>
              </a:rPr>
              <a:t>What kind of conversations are you having with men about their use of apps/social media to meet others?</a:t>
            </a:r>
          </a:p>
          <a:p>
            <a:pPr marL="285750" indent="-285750" eaLnBrk="1" hangingPunct="1">
              <a:spcBef>
                <a:spcPts val="0"/>
              </a:spcBef>
              <a:buFont typeface="Arial" panose="020B0604020202020204" pitchFamily="34" charset="0"/>
              <a:buChar char="•"/>
              <a:defRPr/>
            </a:pPr>
            <a:endParaRPr lang="en-GB" altLang="en-US" sz="2000" dirty="0" smtClean="0">
              <a:latin typeface="+mn-lt"/>
            </a:endParaRPr>
          </a:p>
          <a:p>
            <a:pPr marL="285750" indent="-285750" eaLnBrk="1" hangingPunct="1">
              <a:spcBef>
                <a:spcPts val="0"/>
              </a:spcBef>
              <a:buFont typeface="Arial" panose="020B0604020202020204" pitchFamily="34" charset="0"/>
              <a:buChar char="•"/>
              <a:defRPr/>
            </a:pPr>
            <a:r>
              <a:rPr lang="en-GB" altLang="en-US" sz="2000" dirty="0" smtClean="0">
                <a:latin typeface="+mn-lt"/>
              </a:rPr>
              <a:t>Do/Would you ask explicitly: </a:t>
            </a:r>
            <a:r>
              <a:rPr lang="en-GB" altLang="en-US" sz="2000" b="1" dirty="0" smtClean="0">
                <a:latin typeface="+mn-lt"/>
              </a:rPr>
              <a:t>‘Do you use apps/social media to arrange to hook up with guys for sex?’</a:t>
            </a:r>
          </a:p>
          <a:p>
            <a:pPr eaLnBrk="1" hangingPunct="1">
              <a:defRPr/>
            </a:pPr>
            <a:endParaRPr lang="en-US" altLang="en-US" sz="2000" dirty="0" smtClean="0">
              <a:solidFill>
                <a:srgbClr val="2C2828"/>
              </a:solidFill>
              <a:latin typeface="+mn-lt"/>
            </a:endParaRPr>
          </a:p>
          <a:p>
            <a:pPr eaLnBrk="1" hangingPunct="1">
              <a:lnSpc>
                <a:spcPts val="2400"/>
              </a:lnSpc>
              <a:spcAft>
                <a:spcPts val="1200"/>
              </a:spcAft>
              <a:buFont typeface="Arial" panose="020B0604020202020204" pitchFamily="34" charset="0"/>
              <a:buNone/>
              <a:defRPr/>
            </a:pPr>
            <a:endParaRPr lang="en-US" altLang="en-US" sz="2000" dirty="0" smtClean="0">
              <a:solidFill>
                <a:srgbClr val="2C2828"/>
              </a:solidFill>
              <a:latin typeface="+mn-lt"/>
            </a:endParaRPr>
          </a:p>
          <a:p>
            <a:pPr eaLnBrk="1" hangingPunct="1">
              <a:lnSpc>
                <a:spcPts val="2400"/>
              </a:lnSpc>
              <a:spcAft>
                <a:spcPts val="1200"/>
              </a:spcAft>
              <a:buFont typeface="Arial" panose="020B0604020202020204" pitchFamily="34" charset="0"/>
              <a:buNone/>
              <a:defRPr/>
            </a:pPr>
            <a:endParaRPr lang="en-US" altLang="en-US" sz="2000" dirty="0" smtClean="0">
              <a:solidFill>
                <a:srgbClr val="2C2828"/>
              </a:solidFill>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lstStyle/>
          <a:p>
            <a:pPr eaLnBrk="1" fontAlgn="auto" hangingPunct="1">
              <a:spcAft>
                <a:spcPts val="0"/>
              </a:spcAft>
              <a:defRPr/>
            </a:pPr>
            <a:r>
              <a:rPr lang="en-GB" dirty="0" smtClean="0">
                <a:ea typeface="+mj-ea"/>
              </a:rPr>
              <a:t>Digital lives: apps, social media and sex </a:t>
            </a:r>
            <a:endParaRPr lang="en-US" dirty="0">
              <a:ea typeface="+mj-ea"/>
            </a:endParaRPr>
          </a:p>
        </p:txBody>
      </p:sp>
      <p:sp>
        <p:nvSpPr>
          <p:cNvPr id="13315" name="Content Placeholder 2"/>
          <p:cNvSpPr txBox="1">
            <a:spLocks/>
          </p:cNvSpPr>
          <p:nvPr/>
        </p:nvSpPr>
        <p:spPr bwMode="auto">
          <a:xfrm>
            <a:off x="369888" y="1200150"/>
            <a:ext cx="8316912" cy="542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Lucida Grande" pitchFamily="-104" charset="0"/>
                <a:ea typeface="Geneva" pitchFamily="-104" charset="-128"/>
              </a:defRPr>
            </a:lvl1pPr>
            <a:lvl2pPr marL="37931725" indent="-37474525" eaLnBrk="0" hangingPunct="0">
              <a:defRPr>
                <a:solidFill>
                  <a:schemeClr val="tx1"/>
                </a:solidFill>
                <a:latin typeface="Lucida Grande" pitchFamily="-104" charset="0"/>
                <a:ea typeface="Geneva" pitchFamily="-104" charset="-128"/>
              </a:defRPr>
            </a:lvl2pPr>
            <a:lvl3pPr marL="1143000" indent="-228600" eaLnBrk="0" hangingPunct="0">
              <a:defRPr>
                <a:solidFill>
                  <a:schemeClr val="tx1"/>
                </a:solidFill>
                <a:latin typeface="Lucida Grande" pitchFamily="-104" charset="0"/>
                <a:ea typeface="Geneva" pitchFamily="-104" charset="-128"/>
              </a:defRPr>
            </a:lvl3pPr>
            <a:lvl4pPr marL="1600200" indent="-228600" eaLnBrk="0" hangingPunct="0">
              <a:defRPr>
                <a:solidFill>
                  <a:schemeClr val="tx1"/>
                </a:solidFill>
                <a:latin typeface="Lucida Grande" pitchFamily="-104" charset="0"/>
                <a:ea typeface="Geneva" pitchFamily="-104" charset="-128"/>
              </a:defRPr>
            </a:lvl4pPr>
            <a:lvl5pPr marL="2057400" indent="-228600" eaLnBrk="0" hangingPunct="0">
              <a:defRPr>
                <a:solidFill>
                  <a:schemeClr val="tx1"/>
                </a:solidFill>
                <a:latin typeface="Lucida Grande" pitchFamily="-104" charset="0"/>
                <a:ea typeface="Geneva" pitchFamily="-104" charset="-128"/>
              </a:defRPr>
            </a:lvl5pPr>
            <a:lvl6pPr marL="2514600" indent="-228600" defTabSz="457200" eaLnBrk="0" fontAlgn="base" hangingPunct="0">
              <a:spcBef>
                <a:spcPct val="0"/>
              </a:spcBef>
              <a:spcAft>
                <a:spcPct val="0"/>
              </a:spcAft>
              <a:defRPr>
                <a:solidFill>
                  <a:schemeClr val="tx1"/>
                </a:solidFill>
                <a:latin typeface="Lucida Grande" pitchFamily="-104" charset="0"/>
                <a:ea typeface="Geneva" pitchFamily="-104" charset="-128"/>
              </a:defRPr>
            </a:lvl6pPr>
            <a:lvl7pPr marL="2971800" indent="-228600" defTabSz="457200" eaLnBrk="0" fontAlgn="base" hangingPunct="0">
              <a:spcBef>
                <a:spcPct val="0"/>
              </a:spcBef>
              <a:spcAft>
                <a:spcPct val="0"/>
              </a:spcAft>
              <a:defRPr>
                <a:solidFill>
                  <a:schemeClr val="tx1"/>
                </a:solidFill>
                <a:latin typeface="Lucida Grande" pitchFamily="-104" charset="0"/>
                <a:ea typeface="Geneva" pitchFamily="-104" charset="-128"/>
              </a:defRPr>
            </a:lvl7pPr>
            <a:lvl8pPr marL="3429000" indent="-228600" defTabSz="457200" eaLnBrk="0" fontAlgn="base" hangingPunct="0">
              <a:spcBef>
                <a:spcPct val="0"/>
              </a:spcBef>
              <a:spcAft>
                <a:spcPct val="0"/>
              </a:spcAft>
              <a:defRPr>
                <a:solidFill>
                  <a:schemeClr val="tx1"/>
                </a:solidFill>
                <a:latin typeface="Lucida Grande" pitchFamily="-104" charset="0"/>
                <a:ea typeface="Geneva" pitchFamily="-104" charset="-128"/>
              </a:defRPr>
            </a:lvl8pPr>
            <a:lvl9pPr marL="3886200" indent="-228600" defTabSz="457200" eaLnBrk="0" fontAlgn="base" hangingPunct="0">
              <a:spcBef>
                <a:spcPct val="0"/>
              </a:spcBef>
              <a:spcAft>
                <a:spcPct val="0"/>
              </a:spcAft>
              <a:defRPr>
                <a:solidFill>
                  <a:schemeClr val="tx1"/>
                </a:solidFill>
                <a:latin typeface="Lucida Grande" pitchFamily="-104" charset="0"/>
                <a:ea typeface="Geneva" pitchFamily="-104" charset="-128"/>
              </a:defRPr>
            </a:lvl9pPr>
          </a:lstStyle>
          <a:p>
            <a:pPr eaLnBrk="1" hangingPunct="1">
              <a:spcAft>
                <a:spcPts val="0"/>
              </a:spcAft>
              <a:defRPr/>
            </a:pPr>
            <a:r>
              <a:rPr lang="en-US" altLang="en-US" sz="2000" b="1" dirty="0" smtClean="0">
                <a:solidFill>
                  <a:srgbClr val="543B72"/>
                </a:solidFill>
                <a:latin typeface="+mn-lt"/>
              </a:rPr>
              <a:t>Digital Lives: Younger men</a:t>
            </a:r>
          </a:p>
          <a:p>
            <a:pPr eaLnBrk="1" hangingPunct="1">
              <a:spcAft>
                <a:spcPts val="0"/>
              </a:spcAft>
              <a:defRPr/>
            </a:pPr>
            <a:r>
              <a:rPr lang="en-US" altLang="en-US" sz="2000" dirty="0" smtClean="0">
                <a:solidFill>
                  <a:srgbClr val="2C2828"/>
                </a:solidFill>
                <a:latin typeface="+mn-lt"/>
              </a:rPr>
              <a:t>Young people are frequent users of social media, often referred to as </a:t>
            </a:r>
            <a:br>
              <a:rPr lang="en-US" altLang="en-US" sz="2000" dirty="0" smtClean="0">
                <a:solidFill>
                  <a:srgbClr val="2C2828"/>
                </a:solidFill>
                <a:latin typeface="+mn-lt"/>
              </a:rPr>
            </a:br>
            <a:r>
              <a:rPr lang="en-US" altLang="en-US" sz="2000" dirty="0" smtClean="0">
                <a:solidFill>
                  <a:srgbClr val="2C2828"/>
                </a:solidFill>
                <a:latin typeface="+mn-lt"/>
              </a:rPr>
              <a:t>digital natives. This then means that young gay and bisexual men are </a:t>
            </a:r>
            <a:br>
              <a:rPr lang="en-US" altLang="en-US" sz="2000" dirty="0" smtClean="0">
                <a:solidFill>
                  <a:srgbClr val="2C2828"/>
                </a:solidFill>
                <a:latin typeface="+mn-lt"/>
              </a:rPr>
            </a:br>
            <a:r>
              <a:rPr lang="en-US" altLang="en-US" sz="2000" dirty="0" smtClean="0">
                <a:solidFill>
                  <a:srgbClr val="2C2828"/>
                </a:solidFill>
                <a:latin typeface="+mn-lt"/>
              </a:rPr>
              <a:t>likely to be significant users of the apps and social media that connect </a:t>
            </a:r>
            <a:br>
              <a:rPr lang="en-US" altLang="en-US" sz="2000" dirty="0" smtClean="0">
                <a:solidFill>
                  <a:srgbClr val="2C2828"/>
                </a:solidFill>
                <a:latin typeface="+mn-lt"/>
              </a:rPr>
            </a:br>
            <a:r>
              <a:rPr lang="en-US" altLang="en-US" sz="2000" dirty="0" smtClean="0">
                <a:solidFill>
                  <a:srgbClr val="2C2828"/>
                </a:solidFill>
                <a:latin typeface="+mn-lt"/>
              </a:rPr>
              <a:t>gay and bisexual men. </a:t>
            </a:r>
          </a:p>
          <a:p>
            <a:pPr eaLnBrk="1" hangingPunct="1">
              <a:spcAft>
                <a:spcPts val="0"/>
              </a:spcAft>
              <a:defRPr/>
            </a:pPr>
            <a:endParaRPr lang="en-US" altLang="en-US" sz="800" dirty="0" smtClean="0">
              <a:solidFill>
                <a:srgbClr val="2C2828"/>
              </a:solidFill>
              <a:latin typeface="+mn-lt"/>
            </a:endParaRPr>
          </a:p>
          <a:p>
            <a:pPr eaLnBrk="1" hangingPunct="1">
              <a:spcAft>
                <a:spcPts val="0"/>
              </a:spcAft>
              <a:defRPr/>
            </a:pPr>
            <a:r>
              <a:rPr lang="en-US" altLang="en-US" sz="2000" dirty="0" smtClean="0">
                <a:solidFill>
                  <a:srgbClr val="2C2828"/>
                </a:solidFill>
                <a:latin typeface="+mn-lt"/>
              </a:rPr>
              <a:t>From research Bolding and colleagues (2007) suggest that many young </a:t>
            </a:r>
            <a:br>
              <a:rPr lang="en-US" altLang="en-US" sz="2000" dirty="0" smtClean="0">
                <a:solidFill>
                  <a:srgbClr val="2C2828"/>
                </a:solidFill>
                <a:latin typeface="+mn-lt"/>
              </a:rPr>
            </a:br>
            <a:r>
              <a:rPr lang="en-US" altLang="en-US" sz="2000" dirty="0" smtClean="0">
                <a:solidFill>
                  <a:srgbClr val="2C2828"/>
                </a:solidFill>
                <a:latin typeface="+mn-lt"/>
              </a:rPr>
              <a:t>gay and bisexual men at the start of their sexual career are using the </a:t>
            </a:r>
            <a:br>
              <a:rPr lang="en-US" altLang="en-US" sz="2000" dirty="0" smtClean="0">
                <a:solidFill>
                  <a:srgbClr val="2C2828"/>
                </a:solidFill>
                <a:latin typeface="+mn-lt"/>
              </a:rPr>
            </a:br>
            <a:r>
              <a:rPr lang="en-US" altLang="en-US" sz="2000" dirty="0" smtClean="0">
                <a:solidFill>
                  <a:srgbClr val="2C2828"/>
                </a:solidFill>
                <a:latin typeface="+mn-lt"/>
              </a:rPr>
              <a:t>Internet to meet other men and there has been a substantial increase </a:t>
            </a:r>
            <a:br>
              <a:rPr lang="en-US" altLang="en-US" sz="2000" dirty="0" smtClean="0">
                <a:solidFill>
                  <a:srgbClr val="2C2828"/>
                </a:solidFill>
                <a:latin typeface="+mn-lt"/>
              </a:rPr>
            </a:br>
            <a:r>
              <a:rPr lang="en-US" altLang="en-US" sz="2000" dirty="0" smtClean="0">
                <a:solidFill>
                  <a:srgbClr val="2C2828"/>
                </a:solidFill>
                <a:latin typeface="+mn-lt"/>
              </a:rPr>
              <a:t>in the number of young men in the UK who met their first male sexual </a:t>
            </a:r>
            <a:br>
              <a:rPr lang="en-US" altLang="en-US" sz="2000" dirty="0" smtClean="0">
                <a:solidFill>
                  <a:srgbClr val="2C2828"/>
                </a:solidFill>
                <a:latin typeface="+mn-lt"/>
              </a:rPr>
            </a:br>
            <a:r>
              <a:rPr lang="en-US" altLang="en-US" sz="2000" dirty="0" smtClean="0">
                <a:solidFill>
                  <a:srgbClr val="2C2828"/>
                </a:solidFill>
                <a:latin typeface="+mn-lt"/>
              </a:rPr>
              <a:t>partner through the Internet. </a:t>
            </a:r>
          </a:p>
          <a:p>
            <a:pPr eaLnBrk="1" hangingPunct="1">
              <a:spcAft>
                <a:spcPts val="0"/>
              </a:spcAft>
              <a:defRPr/>
            </a:pPr>
            <a:endParaRPr lang="en-US" altLang="en-US" sz="800" dirty="0" smtClean="0">
              <a:latin typeface="+mn-lt"/>
              <a:cs typeface="Kalinga" panose="020B0502040204020203" pitchFamily="34" charset="0"/>
            </a:endParaRPr>
          </a:p>
          <a:p>
            <a:pPr eaLnBrk="1" hangingPunct="1">
              <a:spcAft>
                <a:spcPts val="0"/>
              </a:spcAft>
              <a:defRPr/>
            </a:pPr>
            <a:r>
              <a:rPr lang="en-US" altLang="en-US" sz="2000" dirty="0" smtClean="0">
                <a:latin typeface="+mn-lt"/>
                <a:cs typeface="Kalinga" panose="020B0502040204020203" pitchFamily="34" charset="0"/>
              </a:rPr>
              <a:t>The apps/sites used by gay and bisexual men ask new users if they are </a:t>
            </a:r>
            <a:br>
              <a:rPr lang="en-US" altLang="en-US" sz="2000" dirty="0" smtClean="0">
                <a:latin typeface="+mn-lt"/>
                <a:cs typeface="Kalinga" panose="020B0502040204020203" pitchFamily="34" charset="0"/>
              </a:rPr>
            </a:br>
            <a:r>
              <a:rPr lang="en-US" altLang="en-US" sz="2000" dirty="0" smtClean="0">
                <a:latin typeface="+mn-lt"/>
                <a:cs typeface="Kalinga" panose="020B0502040204020203" pitchFamily="34" charset="0"/>
              </a:rPr>
              <a:t>17 years of age but there are no checks other than the affirmation of </a:t>
            </a:r>
            <a:br>
              <a:rPr lang="en-US" altLang="en-US" sz="2000" dirty="0" smtClean="0">
                <a:latin typeface="+mn-lt"/>
                <a:cs typeface="Kalinga" panose="020B0502040204020203" pitchFamily="34" charset="0"/>
              </a:rPr>
            </a:br>
            <a:r>
              <a:rPr lang="en-US" altLang="en-US" sz="2000" dirty="0" smtClean="0">
                <a:latin typeface="+mn-lt"/>
                <a:cs typeface="Kalinga" panose="020B0502040204020203" pitchFamily="34" charset="0"/>
              </a:rPr>
              <a:t>the user; the HIV Needs Assessment/FAQ heard about young men under </a:t>
            </a:r>
            <a:br>
              <a:rPr lang="en-US" altLang="en-US" sz="2000" dirty="0" smtClean="0">
                <a:latin typeface="+mn-lt"/>
                <a:cs typeface="Kalinga" panose="020B0502040204020203" pitchFamily="34" charset="0"/>
              </a:rPr>
            </a:br>
            <a:r>
              <a:rPr lang="en-US" altLang="en-US" sz="2000" dirty="0" smtClean="0">
                <a:latin typeface="+mn-lt"/>
                <a:cs typeface="Kalinga" panose="020B0502040204020203" pitchFamily="34" charset="0"/>
              </a:rPr>
              <a:t>17 using the apps to meet others for sex.</a:t>
            </a:r>
          </a:p>
          <a:p>
            <a:pPr eaLnBrk="1" hangingPunct="1">
              <a:spcAft>
                <a:spcPts val="0"/>
              </a:spcAft>
              <a:defRPr/>
            </a:pPr>
            <a:endParaRPr lang="en-GB" altLang="en-US" sz="800" dirty="0" smtClean="0">
              <a:latin typeface="+mn-lt"/>
              <a:cs typeface="Kalinga" panose="020B0502040204020203" pitchFamily="34" charset="0"/>
            </a:endParaRPr>
          </a:p>
          <a:p>
            <a:pPr eaLnBrk="1" hangingPunct="1">
              <a:spcAft>
                <a:spcPts val="0"/>
              </a:spcAft>
              <a:defRPr/>
            </a:pPr>
            <a:r>
              <a:rPr lang="en-US" altLang="en-US" sz="2000" i="1" dirty="0" smtClean="0">
                <a:solidFill>
                  <a:srgbClr val="543B72"/>
                </a:solidFill>
                <a:latin typeface="+mn-lt"/>
                <a:cs typeface="Kalinga" panose="020B0502040204020203" pitchFamily="34" charset="0"/>
              </a:rPr>
              <a:t>“I was 15 when I first used them… other young guys are using them, they'll say their real age after they've had sex.” </a:t>
            </a:r>
            <a:r>
              <a:rPr lang="en-US" altLang="en-US" sz="2000" dirty="0" smtClean="0">
                <a:latin typeface="+mn-lt"/>
                <a:cs typeface="Kalinga" panose="020B0502040204020203" pitchFamily="34" charset="0"/>
              </a:rPr>
              <a:t>(Gay, 16-25, HIV negative)</a:t>
            </a:r>
          </a:p>
          <a:p>
            <a:pPr eaLnBrk="1" hangingPunct="1">
              <a:spcAft>
                <a:spcPts val="0"/>
              </a:spcAft>
              <a:defRPr/>
            </a:pPr>
            <a:endParaRPr lang="en-US" altLang="en-US" sz="2000" dirty="0" smtClean="0">
              <a:solidFill>
                <a:srgbClr val="2C2828"/>
              </a:solidFill>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lstStyle/>
          <a:p>
            <a:pPr eaLnBrk="1" fontAlgn="auto" hangingPunct="1">
              <a:spcAft>
                <a:spcPts val="0"/>
              </a:spcAft>
              <a:defRPr/>
            </a:pPr>
            <a:r>
              <a:rPr lang="en-GB" dirty="0" smtClean="0">
                <a:ea typeface="+mj-ea"/>
              </a:rPr>
              <a:t>Digital lives: apps, social media and sex </a:t>
            </a:r>
            <a:endParaRPr lang="en-US" dirty="0">
              <a:ea typeface="+mj-ea"/>
            </a:endParaRPr>
          </a:p>
        </p:txBody>
      </p:sp>
      <p:sp>
        <p:nvSpPr>
          <p:cNvPr id="18435" name="Content Placeholder 2"/>
          <p:cNvSpPr>
            <a:spLocks noGrp="1"/>
          </p:cNvSpPr>
          <p:nvPr>
            <p:ph idx="1"/>
          </p:nvPr>
        </p:nvSpPr>
        <p:spPr>
          <a:xfrm>
            <a:off x="768350" y="1358900"/>
            <a:ext cx="7700963" cy="5056188"/>
          </a:xfrm>
        </p:spPr>
        <p:txBody>
          <a:bodyPr/>
          <a:lstStyle/>
          <a:p>
            <a:pPr marL="0" indent="0" eaLnBrk="1" hangingPunct="1">
              <a:spcBef>
                <a:spcPct val="0"/>
              </a:spcBef>
              <a:spcAft>
                <a:spcPts val="1800"/>
              </a:spcAft>
              <a:buFont typeface="Arial" charset="0"/>
              <a:buNone/>
            </a:pPr>
            <a:r>
              <a:rPr lang="en-US" altLang="en-US" sz="2000" smtClean="0"/>
              <a:t>From the FAQ work we have heard that apps and websites can also be </a:t>
            </a:r>
            <a:br>
              <a:rPr lang="en-US" altLang="en-US" sz="2000" smtClean="0"/>
            </a:br>
            <a:r>
              <a:rPr lang="en-US" altLang="en-US" sz="2000" smtClean="0"/>
              <a:t>used to facilitate payment for sex; young men are being approached </a:t>
            </a:r>
            <a:br>
              <a:rPr lang="en-US" altLang="en-US" sz="2000" smtClean="0"/>
            </a:br>
            <a:r>
              <a:rPr lang="en-US" altLang="en-US" sz="2000" smtClean="0"/>
              <a:t>and offered payment for sex.</a:t>
            </a:r>
          </a:p>
          <a:p>
            <a:pPr marL="0" indent="0" eaLnBrk="1" hangingPunct="1">
              <a:lnSpc>
                <a:spcPts val="2600"/>
              </a:lnSpc>
              <a:spcBef>
                <a:spcPct val="0"/>
              </a:spcBef>
              <a:spcAft>
                <a:spcPct val="0"/>
              </a:spcAft>
              <a:buFont typeface="Arial" charset="0"/>
              <a:buNone/>
            </a:pPr>
            <a:r>
              <a:rPr lang="en-US" altLang="en-US" sz="2000" i="1" smtClean="0">
                <a:solidFill>
                  <a:srgbClr val="543B72"/>
                </a:solidFill>
              </a:rPr>
              <a:t>“…guys offer money sometimes online, on (app named) they've </a:t>
            </a:r>
            <a:br>
              <a:rPr lang="en-US" altLang="en-US" sz="2000" i="1" smtClean="0">
                <a:solidFill>
                  <a:srgbClr val="543B72"/>
                </a:solidFill>
              </a:rPr>
            </a:br>
            <a:r>
              <a:rPr lang="en-US" altLang="en-US" sz="2000" i="1" smtClean="0">
                <a:solidFill>
                  <a:srgbClr val="543B72"/>
                </a:solidFill>
              </a:rPr>
              <a:t>offered. Money for a half hour or an hour. I've said no.”</a:t>
            </a:r>
          </a:p>
          <a:p>
            <a:pPr marL="0" indent="0" eaLnBrk="1" hangingPunct="1">
              <a:lnSpc>
                <a:spcPts val="2600"/>
              </a:lnSpc>
              <a:spcBef>
                <a:spcPct val="0"/>
              </a:spcBef>
              <a:spcAft>
                <a:spcPts val="1800"/>
              </a:spcAft>
              <a:buFont typeface="Arial" charset="0"/>
              <a:buNone/>
            </a:pPr>
            <a:r>
              <a:rPr lang="en-US" altLang="en-US" sz="2000" smtClean="0"/>
              <a:t>(Bisexual, 16-25,  HIV negative) </a:t>
            </a:r>
          </a:p>
          <a:p>
            <a:pPr marL="0" indent="0" eaLnBrk="1" hangingPunct="1">
              <a:lnSpc>
                <a:spcPts val="2600"/>
              </a:lnSpc>
              <a:spcBef>
                <a:spcPct val="0"/>
              </a:spcBef>
              <a:spcAft>
                <a:spcPct val="0"/>
              </a:spcAft>
              <a:buFont typeface="Arial" charset="0"/>
              <a:buNone/>
            </a:pPr>
            <a:r>
              <a:rPr lang="en-US" altLang="en-US" sz="2000" i="1" smtClean="0">
                <a:solidFill>
                  <a:srgbClr val="543B72"/>
                </a:solidFill>
              </a:rPr>
              <a:t>“I got contacted on (social network site) by the general agent </a:t>
            </a:r>
            <a:br>
              <a:rPr lang="en-US" altLang="en-US" sz="2000" i="1" smtClean="0">
                <a:solidFill>
                  <a:srgbClr val="543B72"/>
                </a:solidFill>
              </a:rPr>
            </a:br>
            <a:r>
              <a:rPr lang="en-US" altLang="en-US" sz="2000" i="1" smtClean="0">
                <a:solidFill>
                  <a:srgbClr val="543B72"/>
                </a:solidFill>
              </a:rPr>
              <a:t>of (company named) and they asked me if I was interested and </a:t>
            </a:r>
            <a:br>
              <a:rPr lang="en-US" altLang="en-US" sz="2000" i="1" smtClean="0">
                <a:solidFill>
                  <a:srgbClr val="543B72"/>
                </a:solidFill>
              </a:rPr>
            </a:br>
            <a:r>
              <a:rPr lang="en-US" altLang="en-US" sz="2000" i="1" smtClean="0">
                <a:solidFill>
                  <a:srgbClr val="543B72"/>
                </a:solidFill>
              </a:rPr>
              <a:t>because I needed the money I said yes, but once I started doing </a:t>
            </a:r>
            <a:br>
              <a:rPr lang="en-US" altLang="en-US" sz="2000" i="1" smtClean="0">
                <a:solidFill>
                  <a:srgbClr val="543B72"/>
                </a:solidFill>
              </a:rPr>
            </a:br>
            <a:r>
              <a:rPr lang="en-US" altLang="en-US" sz="2000" i="1" smtClean="0">
                <a:solidFill>
                  <a:srgbClr val="543B72"/>
                </a:solidFill>
              </a:rPr>
              <a:t>it, it wasn't for me.”</a:t>
            </a:r>
          </a:p>
          <a:p>
            <a:pPr marL="0" indent="0" eaLnBrk="1" hangingPunct="1">
              <a:lnSpc>
                <a:spcPts val="2600"/>
              </a:lnSpc>
              <a:spcBef>
                <a:spcPct val="0"/>
              </a:spcBef>
              <a:spcAft>
                <a:spcPts val="1800"/>
              </a:spcAft>
              <a:buFont typeface="Arial" charset="0"/>
              <a:buNone/>
            </a:pPr>
            <a:r>
              <a:rPr lang="en-US" altLang="en-US" sz="2000" smtClean="0"/>
              <a:t>(16-25, Gay, HIV negative)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lstStyle/>
          <a:p>
            <a:pPr eaLnBrk="1" fontAlgn="auto" hangingPunct="1">
              <a:spcAft>
                <a:spcPts val="0"/>
              </a:spcAft>
              <a:defRPr/>
            </a:pPr>
            <a:r>
              <a:rPr lang="en-GB" dirty="0" smtClean="0">
                <a:ea typeface="+mj-ea"/>
              </a:rPr>
              <a:t>Digital lives: apps, social media and sex </a:t>
            </a:r>
            <a:endParaRPr lang="en-US" dirty="0">
              <a:ea typeface="+mj-ea"/>
            </a:endParaRPr>
          </a:p>
        </p:txBody>
      </p:sp>
      <p:sp>
        <p:nvSpPr>
          <p:cNvPr id="18435" name="Content Placeholder 2"/>
          <p:cNvSpPr>
            <a:spLocks noGrp="1"/>
          </p:cNvSpPr>
          <p:nvPr>
            <p:ph idx="1"/>
          </p:nvPr>
        </p:nvSpPr>
        <p:spPr>
          <a:xfrm>
            <a:off x="768350" y="1358900"/>
            <a:ext cx="7700963" cy="5056188"/>
          </a:xfrm>
        </p:spPr>
        <p:txBody>
          <a:bodyPr/>
          <a:lstStyle/>
          <a:p>
            <a:pPr eaLnBrk="1" hangingPunct="1">
              <a:spcBef>
                <a:spcPts val="1800"/>
              </a:spcBef>
              <a:buFont typeface="Arial" panose="020B0604020202020204" pitchFamily="34" charset="0"/>
              <a:buNone/>
              <a:defRPr/>
            </a:pPr>
            <a:r>
              <a:rPr lang="en-GB" altLang="en-US" sz="2000" b="1" dirty="0" smtClean="0">
                <a:solidFill>
                  <a:srgbClr val="543B72"/>
                </a:solidFill>
              </a:rPr>
              <a:t>Discussion</a:t>
            </a:r>
          </a:p>
          <a:p>
            <a:pPr marL="0" indent="7938" eaLnBrk="1" hangingPunct="1">
              <a:spcBef>
                <a:spcPts val="1800"/>
              </a:spcBef>
              <a:buFont typeface="Arial" panose="020B0604020202020204" pitchFamily="34" charset="0"/>
              <a:buNone/>
              <a:defRPr/>
            </a:pPr>
            <a:r>
              <a:rPr lang="en-GB" altLang="en-US" sz="2000" dirty="0" smtClean="0"/>
              <a:t>What kind of role do you see for yourself/your service in terms of supporting younger men to navigate their way safely through use of apps/social media? </a:t>
            </a:r>
            <a:endParaRPr lang="en-US" altLang="en-US" sz="20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lstStyle/>
          <a:p>
            <a:pPr eaLnBrk="1" fontAlgn="auto" hangingPunct="1">
              <a:spcAft>
                <a:spcPts val="0"/>
              </a:spcAft>
              <a:defRPr/>
            </a:pPr>
            <a:r>
              <a:rPr lang="en-GB" dirty="0" smtClean="0">
                <a:ea typeface="+mj-ea"/>
              </a:rPr>
              <a:t>Digital lives: apps, social media and sex </a:t>
            </a:r>
            <a:endParaRPr lang="en-US" dirty="0">
              <a:ea typeface="+mj-ea"/>
            </a:endParaRPr>
          </a:p>
        </p:txBody>
      </p:sp>
      <p:sp>
        <p:nvSpPr>
          <p:cNvPr id="17411" name="Content Placeholder 2"/>
          <p:cNvSpPr>
            <a:spLocks noGrp="1"/>
          </p:cNvSpPr>
          <p:nvPr>
            <p:ph idx="1"/>
          </p:nvPr>
        </p:nvSpPr>
        <p:spPr>
          <a:xfrm>
            <a:off x="557213" y="1185863"/>
            <a:ext cx="8158162" cy="5229225"/>
          </a:xfrm>
        </p:spPr>
        <p:txBody>
          <a:bodyPr/>
          <a:lstStyle/>
          <a:p>
            <a:pPr marL="0" indent="0" eaLnBrk="1" hangingPunct="1">
              <a:lnSpc>
                <a:spcPct val="100000"/>
              </a:lnSpc>
              <a:spcAft>
                <a:spcPts val="0"/>
              </a:spcAft>
              <a:buFont typeface="Arial" panose="020B0604020202020204" pitchFamily="34" charset="0"/>
              <a:buNone/>
              <a:defRPr/>
            </a:pPr>
            <a:r>
              <a:rPr lang="en-US" altLang="en-US" sz="2000" b="1" dirty="0" smtClean="0">
                <a:solidFill>
                  <a:srgbClr val="543B72"/>
                </a:solidFill>
              </a:rPr>
              <a:t>Digital Lives: Using social media to discuss condom use</a:t>
            </a:r>
          </a:p>
          <a:p>
            <a:pPr marL="0" indent="0" eaLnBrk="1" hangingPunct="1">
              <a:lnSpc>
                <a:spcPct val="100000"/>
              </a:lnSpc>
              <a:spcAft>
                <a:spcPts val="0"/>
              </a:spcAft>
              <a:buFont typeface="Arial" panose="020B0604020202020204" pitchFamily="34" charset="0"/>
              <a:buNone/>
              <a:defRPr/>
            </a:pPr>
            <a:endParaRPr lang="en-US" altLang="en-US" sz="800" b="1" dirty="0" smtClean="0">
              <a:solidFill>
                <a:srgbClr val="543B72"/>
              </a:solidFill>
            </a:endParaRPr>
          </a:p>
          <a:p>
            <a:pPr marL="0" indent="0" eaLnBrk="1" hangingPunct="1">
              <a:lnSpc>
                <a:spcPct val="100000"/>
              </a:lnSpc>
              <a:spcAft>
                <a:spcPts val="0"/>
              </a:spcAft>
              <a:buFont typeface="Arial" panose="020B0604020202020204" pitchFamily="34" charset="0"/>
              <a:buNone/>
              <a:defRPr/>
            </a:pPr>
            <a:r>
              <a:rPr lang="en-GB" altLang="en-US" sz="2000" dirty="0" smtClean="0"/>
              <a:t>Men have talked in the FAQ research about using online chats to sort </a:t>
            </a:r>
            <a:br>
              <a:rPr lang="en-GB" altLang="en-US" sz="2000" dirty="0" smtClean="0"/>
            </a:br>
            <a:r>
              <a:rPr lang="en-GB" altLang="en-US" sz="2000" dirty="0" smtClean="0"/>
              <a:t>out understandings about HIV status and condom use. </a:t>
            </a:r>
          </a:p>
          <a:p>
            <a:pPr marL="0" indent="0" eaLnBrk="1" hangingPunct="1">
              <a:lnSpc>
                <a:spcPct val="100000"/>
              </a:lnSpc>
              <a:spcAft>
                <a:spcPts val="0"/>
              </a:spcAft>
              <a:buFont typeface="Arial" panose="020B0604020202020204" pitchFamily="34" charset="0"/>
              <a:buNone/>
              <a:defRPr/>
            </a:pPr>
            <a:endParaRPr lang="en-GB" altLang="en-US" sz="800" dirty="0" smtClean="0"/>
          </a:p>
          <a:p>
            <a:pPr marL="0" indent="0" eaLnBrk="1" hangingPunct="1">
              <a:lnSpc>
                <a:spcPct val="100000"/>
              </a:lnSpc>
              <a:spcAft>
                <a:spcPts val="0"/>
              </a:spcAft>
              <a:buFont typeface="Arial" panose="020B0604020202020204" pitchFamily="34" charset="0"/>
              <a:buNone/>
              <a:defRPr/>
            </a:pPr>
            <a:r>
              <a:rPr lang="en-US" altLang="en-US" sz="2000" i="1" dirty="0" smtClean="0">
                <a:solidFill>
                  <a:srgbClr val="543B72"/>
                </a:solidFill>
              </a:rPr>
              <a:t>“We did talk online and they said they were positive. It's definitely </a:t>
            </a:r>
            <a:br>
              <a:rPr lang="en-US" altLang="en-US" sz="2000" i="1" dirty="0" smtClean="0">
                <a:solidFill>
                  <a:srgbClr val="543B72"/>
                </a:solidFill>
              </a:rPr>
            </a:br>
            <a:r>
              <a:rPr lang="en-US" altLang="en-US" sz="2000" i="1" dirty="0" smtClean="0">
                <a:solidFill>
                  <a:srgbClr val="543B72"/>
                </a:solidFill>
              </a:rPr>
              <a:t>not on my profile that I am but it is a conversation you need to </a:t>
            </a:r>
            <a:br>
              <a:rPr lang="en-US" altLang="en-US" sz="2000" i="1" dirty="0" smtClean="0">
                <a:solidFill>
                  <a:srgbClr val="543B72"/>
                </a:solidFill>
              </a:rPr>
            </a:br>
            <a:r>
              <a:rPr lang="en-US" altLang="en-US" sz="2000" i="1" dirty="0" smtClean="0">
                <a:solidFill>
                  <a:srgbClr val="543B72"/>
                </a:solidFill>
              </a:rPr>
              <a:t>have and it's best to do it before you actually meet up. </a:t>
            </a:r>
            <a:r>
              <a:rPr lang="en-US" altLang="en-US" sz="2000" dirty="0" smtClean="0"/>
              <a:t>(Gay, 36-45, HIV positive)</a:t>
            </a:r>
          </a:p>
          <a:p>
            <a:pPr marL="0" indent="0" eaLnBrk="1" hangingPunct="1">
              <a:lnSpc>
                <a:spcPct val="100000"/>
              </a:lnSpc>
              <a:spcAft>
                <a:spcPts val="0"/>
              </a:spcAft>
              <a:buFont typeface="Arial" panose="020B0604020202020204" pitchFamily="34" charset="0"/>
              <a:buNone/>
              <a:defRPr/>
            </a:pPr>
            <a:endParaRPr lang="en-US" altLang="en-US" sz="800" dirty="0" smtClean="0"/>
          </a:p>
          <a:p>
            <a:pPr marL="0" indent="0" eaLnBrk="1" hangingPunct="1">
              <a:lnSpc>
                <a:spcPct val="100000"/>
              </a:lnSpc>
              <a:spcAft>
                <a:spcPts val="0"/>
              </a:spcAft>
              <a:buFont typeface="Arial" panose="020B0604020202020204" pitchFamily="34" charset="0"/>
              <a:buNone/>
              <a:defRPr/>
            </a:pPr>
            <a:r>
              <a:rPr lang="en-US" altLang="en-US" sz="2000" i="1" dirty="0" smtClean="0">
                <a:solidFill>
                  <a:srgbClr val="543B72"/>
                </a:solidFill>
              </a:rPr>
              <a:t>“We'd had a general conversation along the lines of 'do you do </a:t>
            </a:r>
            <a:br>
              <a:rPr lang="en-US" altLang="en-US" sz="2000" i="1" dirty="0" smtClean="0">
                <a:solidFill>
                  <a:srgbClr val="543B72"/>
                </a:solidFill>
              </a:rPr>
            </a:br>
            <a:r>
              <a:rPr lang="en-US" altLang="en-US" sz="2000" i="1" dirty="0" smtClean="0">
                <a:solidFill>
                  <a:srgbClr val="543B72"/>
                </a:solidFill>
              </a:rPr>
              <a:t>bareback'. Before we fucked it was more explicit about saying condoms would be used. When I ask about bareback, if they say yes they do, </a:t>
            </a:r>
            <a:br>
              <a:rPr lang="en-US" altLang="en-US" sz="2000" i="1" dirty="0" smtClean="0">
                <a:solidFill>
                  <a:srgbClr val="543B72"/>
                </a:solidFill>
              </a:rPr>
            </a:br>
            <a:r>
              <a:rPr lang="en-US" altLang="en-US" sz="2000" i="1" dirty="0" smtClean="0">
                <a:solidFill>
                  <a:srgbClr val="543B72"/>
                </a:solidFill>
              </a:rPr>
              <a:t>I say 'let’s just be friends', sex doesn't happen. If they say they don’t </a:t>
            </a:r>
            <a:br>
              <a:rPr lang="en-US" altLang="en-US" sz="2000" i="1" dirty="0" smtClean="0">
                <a:solidFill>
                  <a:srgbClr val="543B72"/>
                </a:solidFill>
              </a:rPr>
            </a:br>
            <a:r>
              <a:rPr lang="en-US" altLang="en-US" sz="2000" i="1" dirty="0" smtClean="0">
                <a:solidFill>
                  <a:srgbClr val="543B72"/>
                </a:solidFill>
              </a:rPr>
              <a:t>do bareback then anal might be part of what we do. </a:t>
            </a:r>
            <a:r>
              <a:rPr lang="en-US" altLang="en-US" sz="2000" dirty="0" smtClean="0"/>
              <a:t>(Gay, 26-35, HIV negative)</a:t>
            </a:r>
          </a:p>
          <a:p>
            <a:pPr eaLnBrk="1" hangingPunct="1">
              <a:lnSpc>
                <a:spcPct val="100000"/>
              </a:lnSpc>
              <a:spcAft>
                <a:spcPts val="0"/>
              </a:spcAft>
              <a:buFont typeface="Arial" panose="020B0604020202020204" pitchFamily="34" charset="0"/>
              <a:buNone/>
              <a:defRPr/>
            </a:pPr>
            <a:endParaRPr lang="en-GB" altLang="en-US" sz="800" b="1" dirty="0" smtClean="0">
              <a:solidFill>
                <a:srgbClr val="543B72"/>
              </a:solidFill>
            </a:endParaRPr>
          </a:p>
          <a:p>
            <a:pPr eaLnBrk="1" hangingPunct="1">
              <a:lnSpc>
                <a:spcPct val="100000"/>
              </a:lnSpc>
              <a:spcAft>
                <a:spcPts val="0"/>
              </a:spcAft>
              <a:buFont typeface="Arial" panose="020B0604020202020204" pitchFamily="34" charset="0"/>
              <a:buNone/>
              <a:defRPr/>
            </a:pPr>
            <a:r>
              <a:rPr lang="en-GB" altLang="en-US" sz="2000" b="1" dirty="0" smtClean="0">
                <a:solidFill>
                  <a:srgbClr val="543B72"/>
                </a:solidFill>
              </a:rPr>
              <a:t>Discussion: </a:t>
            </a:r>
          </a:p>
          <a:p>
            <a:pPr marL="0" indent="0" eaLnBrk="1" hangingPunct="1">
              <a:lnSpc>
                <a:spcPct val="100000"/>
              </a:lnSpc>
              <a:spcAft>
                <a:spcPts val="0"/>
              </a:spcAft>
              <a:buFont typeface="Arial" panose="020B0604020202020204" pitchFamily="34" charset="0"/>
              <a:buNone/>
              <a:defRPr/>
            </a:pPr>
            <a:r>
              <a:rPr lang="en-GB" altLang="en-US" sz="2000" dirty="0" smtClean="0"/>
              <a:t>Have </a:t>
            </a:r>
            <a:r>
              <a:rPr lang="en-GB" altLang="en-US" sz="2000" dirty="0"/>
              <a:t>men talked with you about how they can use messaging </a:t>
            </a:r>
            <a:r>
              <a:rPr lang="en-GB" altLang="en-US" sz="2000" dirty="0" smtClean="0"/>
              <a:t>and </a:t>
            </a:r>
            <a:r>
              <a:rPr lang="en-GB" altLang="en-US" sz="2000" dirty="0"/>
              <a:t>online contact </a:t>
            </a:r>
            <a:r>
              <a:rPr lang="en-GB" altLang="en-US" sz="2000" dirty="0" smtClean="0"/>
              <a:t>to negotiate </a:t>
            </a:r>
            <a:r>
              <a:rPr lang="en-GB" altLang="en-US" sz="2000" dirty="0"/>
              <a:t>what they expect or want? </a:t>
            </a:r>
            <a:endParaRPr lang="en-US" altLang="en-US" sz="2000" dirty="0"/>
          </a:p>
          <a:p>
            <a:pPr marL="0" indent="0" eaLnBrk="1" hangingPunct="1">
              <a:lnSpc>
                <a:spcPct val="100000"/>
              </a:lnSpc>
              <a:spcAft>
                <a:spcPts val="0"/>
              </a:spcAft>
              <a:buFont typeface="Arial" panose="020B0604020202020204" pitchFamily="34" charset="0"/>
              <a:buNone/>
              <a:defRPr/>
            </a:pPr>
            <a:endParaRPr lang="en-US" altLang="en-US" sz="2000" dirty="0" smtClean="0"/>
          </a:p>
          <a:p>
            <a:pPr marL="0" indent="0" eaLnBrk="1" hangingPunct="1">
              <a:lnSpc>
                <a:spcPct val="100000"/>
              </a:lnSpc>
              <a:spcAft>
                <a:spcPts val="0"/>
              </a:spcAft>
              <a:buFont typeface="Arial" panose="020B0604020202020204" pitchFamily="34" charset="0"/>
              <a:buNone/>
              <a:defRPr/>
            </a:pPr>
            <a:endParaRPr lang="en-US" altLang="en-US" sz="2000" dirty="0" smtClean="0"/>
          </a:p>
          <a:p>
            <a:pPr marL="0" indent="0" eaLnBrk="1" hangingPunct="1">
              <a:lnSpc>
                <a:spcPct val="100000"/>
              </a:lnSpc>
              <a:spcAft>
                <a:spcPts val="0"/>
              </a:spcAft>
              <a:buFont typeface="Arial" panose="020B0604020202020204" pitchFamily="34" charset="0"/>
              <a:buNone/>
              <a:defRPr/>
            </a:pPr>
            <a:endParaRPr lang="en-US" altLang="en-US" sz="2000" dirty="0" smtClean="0"/>
          </a:p>
          <a:p>
            <a:pPr marL="0" indent="0" eaLnBrk="1" hangingPunct="1">
              <a:lnSpc>
                <a:spcPct val="100000"/>
              </a:lnSpc>
              <a:spcAft>
                <a:spcPts val="0"/>
              </a:spcAft>
              <a:buFont typeface="Arial" panose="020B0604020202020204" pitchFamily="34" charset="0"/>
              <a:buNone/>
              <a:defRPr/>
            </a:pPr>
            <a:endParaRPr lang="en-US" altLang="en-US" sz="20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lstStyle/>
          <a:p>
            <a:pPr eaLnBrk="1" fontAlgn="auto" hangingPunct="1">
              <a:spcAft>
                <a:spcPts val="0"/>
              </a:spcAft>
              <a:defRPr/>
            </a:pPr>
            <a:r>
              <a:rPr lang="en-GB" dirty="0" smtClean="0">
                <a:ea typeface="+mj-ea"/>
              </a:rPr>
              <a:t>Digital lives: apps, social media and sex </a:t>
            </a:r>
            <a:endParaRPr lang="en-US" dirty="0">
              <a:ea typeface="+mj-ea"/>
            </a:endParaRPr>
          </a:p>
        </p:txBody>
      </p:sp>
      <p:sp>
        <p:nvSpPr>
          <p:cNvPr id="21507" name="Content Placeholder 2"/>
          <p:cNvSpPr>
            <a:spLocks noGrp="1"/>
          </p:cNvSpPr>
          <p:nvPr>
            <p:ph idx="1"/>
          </p:nvPr>
        </p:nvSpPr>
        <p:spPr>
          <a:xfrm>
            <a:off x="768350" y="1358900"/>
            <a:ext cx="7700963" cy="5056188"/>
          </a:xfrm>
        </p:spPr>
        <p:txBody>
          <a:bodyPr/>
          <a:lstStyle/>
          <a:p>
            <a:pPr marL="0" indent="0" eaLnBrk="1" hangingPunct="1">
              <a:spcBef>
                <a:spcPct val="0"/>
              </a:spcBef>
              <a:buFont typeface="Arial" charset="0"/>
              <a:buNone/>
            </a:pPr>
            <a:r>
              <a:rPr lang="en-US" altLang="en-US" sz="2000" b="1" smtClean="0">
                <a:solidFill>
                  <a:srgbClr val="543B72"/>
                </a:solidFill>
              </a:rPr>
              <a:t>Digital Lives: Discussing social media at the clinic</a:t>
            </a:r>
          </a:p>
          <a:p>
            <a:pPr marL="0" indent="0" eaLnBrk="1" hangingPunct="1">
              <a:spcBef>
                <a:spcPct val="0"/>
              </a:spcBef>
              <a:spcAft>
                <a:spcPts val="1800"/>
              </a:spcAft>
              <a:buFont typeface="Arial" charset="0"/>
              <a:buNone/>
            </a:pPr>
            <a:r>
              <a:rPr lang="en-GB" altLang="en-US" sz="2000" smtClean="0"/>
              <a:t>Have you ever discussed using apps/social media to meet with someone </a:t>
            </a:r>
            <a:br>
              <a:rPr lang="en-GB" altLang="en-US" sz="2000" smtClean="0"/>
            </a:br>
            <a:r>
              <a:rPr lang="en-GB" altLang="en-US" sz="2000" smtClean="0"/>
              <a:t>at a sexual health clinic? (n=87)</a:t>
            </a:r>
            <a:endParaRPr lang="en-US" altLang="en-US" sz="2000" smtClean="0"/>
          </a:p>
        </p:txBody>
      </p:sp>
      <p:pic>
        <p:nvPicPr>
          <p:cNvPr id="21508" name="Picture 6" descr="Digital chart 1.png"/>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768350" y="2941638"/>
            <a:ext cx="6986588" cy="34734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lstStyle/>
          <a:p>
            <a:pPr eaLnBrk="1" fontAlgn="auto" hangingPunct="1">
              <a:spcAft>
                <a:spcPts val="0"/>
              </a:spcAft>
              <a:defRPr/>
            </a:pPr>
            <a:r>
              <a:rPr lang="en-GB" dirty="0" smtClean="0">
                <a:ea typeface="+mj-ea"/>
              </a:rPr>
              <a:t>Digital lives: apps, social media and sex </a:t>
            </a:r>
            <a:endParaRPr lang="en-US" dirty="0">
              <a:ea typeface="+mj-ea"/>
            </a:endParaRPr>
          </a:p>
        </p:txBody>
      </p:sp>
      <p:sp>
        <p:nvSpPr>
          <p:cNvPr id="22531" name="Content Placeholder 2"/>
          <p:cNvSpPr>
            <a:spLocks noGrp="1"/>
          </p:cNvSpPr>
          <p:nvPr>
            <p:ph idx="1"/>
          </p:nvPr>
        </p:nvSpPr>
        <p:spPr>
          <a:xfrm>
            <a:off x="768350" y="1358900"/>
            <a:ext cx="7700963" cy="5056188"/>
          </a:xfrm>
        </p:spPr>
        <p:txBody>
          <a:bodyPr/>
          <a:lstStyle/>
          <a:p>
            <a:pPr marL="0" indent="0" eaLnBrk="1" hangingPunct="1">
              <a:spcBef>
                <a:spcPct val="0"/>
              </a:spcBef>
              <a:buFont typeface="Arial" charset="0"/>
              <a:buNone/>
            </a:pPr>
            <a:r>
              <a:rPr lang="en-US" altLang="en-US" sz="2000" b="1" smtClean="0">
                <a:solidFill>
                  <a:srgbClr val="543B72"/>
                </a:solidFill>
              </a:rPr>
              <a:t>Digital Lives: Discussing social media at the clinic</a:t>
            </a:r>
          </a:p>
          <a:p>
            <a:pPr marL="0" indent="0" eaLnBrk="1" hangingPunct="1">
              <a:spcBef>
                <a:spcPct val="0"/>
              </a:spcBef>
              <a:spcAft>
                <a:spcPts val="1800"/>
              </a:spcAft>
              <a:buFont typeface="Arial" charset="0"/>
              <a:buNone/>
            </a:pPr>
            <a:r>
              <a:rPr lang="en-US" altLang="en-US" sz="2000" smtClean="0"/>
              <a:t>One FAQ contributor shared this experience: </a:t>
            </a:r>
          </a:p>
          <a:p>
            <a:pPr marL="0" indent="0" eaLnBrk="1" hangingPunct="1">
              <a:lnSpc>
                <a:spcPts val="2800"/>
              </a:lnSpc>
              <a:spcBef>
                <a:spcPct val="0"/>
              </a:spcBef>
              <a:spcAft>
                <a:spcPts val="1800"/>
              </a:spcAft>
              <a:buFont typeface="Arial" charset="0"/>
              <a:buNone/>
            </a:pPr>
            <a:r>
              <a:rPr lang="en-US" altLang="en-US" sz="2000" i="1" smtClean="0">
                <a:solidFill>
                  <a:srgbClr val="543B72"/>
                </a:solidFill>
              </a:rPr>
              <a:t>I brought up meeting guys via Grindr at the (clinic named) and </a:t>
            </a:r>
            <a:br>
              <a:rPr lang="en-US" altLang="en-US" sz="2000" i="1" smtClean="0">
                <a:solidFill>
                  <a:srgbClr val="543B72"/>
                </a:solidFill>
              </a:rPr>
            </a:br>
            <a:r>
              <a:rPr lang="en-US" altLang="en-US" sz="2000" i="1" smtClean="0">
                <a:solidFill>
                  <a:srgbClr val="543B72"/>
                </a:solidFill>
              </a:rPr>
              <a:t>got a very negative response from the nurse, feeling massively </a:t>
            </a:r>
            <a:br>
              <a:rPr lang="en-US" altLang="en-US" sz="2000" i="1" smtClean="0">
                <a:solidFill>
                  <a:srgbClr val="543B72"/>
                </a:solidFill>
              </a:rPr>
            </a:br>
            <a:r>
              <a:rPr lang="en-US" altLang="en-US" sz="2000" i="1" smtClean="0">
                <a:solidFill>
                  <a:srgbClr val="543B72"/>
                </a:solidFill>
              </a:rPr>
              <a:t>judged. I won’t mention it again.  </a:t>
            </a:r>
            <a:r>
              <a:rPr lang="en-US" altLang="en-US" sz="2000" smtClean="0"/>
              <a:t/>
            </a:r>
            <a:br>
              <a:rPr lang="en-US" altLang="en-US" sz="2000" smtClean="0"/>
            </a:br>
            <a:r>
              <a:rPr lang="en-US" altLang="en-US" sz="2000" smtClean="0"/>
              <a:t>(FAQ Online response) </a:t>
            </a:r>
          </a:p>
          <a:p>
            <a:pPr marL="0" indent="0" eaLnBrk="1" hangingPunct="1">
              <a:spcBef>
                <a:spcPct val="0"/>
              </a:spcBef>
              <a:spcAft>
                <a:spcPts val="1800"/>
              </a:spcAft>
              <a:buFont typeface="Arial" charset="0"/>
              <a:buNone/>
            </a:pPr>
            <a:endParaRPr lang="en-US" altLang="en-US" sz="2000" smtClean="0"/>
          </a:p>
          <a:p>
            <a:pPr marL="0" indent="0" eaLnBrk="1" hangingPunct="1">
              <a:spcBef>
                <a:spcPct val="0"/>
              </a:spcBef>
            </a:pPr>
            <a:endParaRPr lang="en-US" altLang="en-US" sz="20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rmAutofit/>
          </a:bodyPr>
          <a:lstStyle/>
          <a:p>
            <a:pPr eaLnBrk="1" fontAlgn="auto" hangingPunct="1">
              <a:spcAft>
                <a:spcPts val="0"/>
              </a:spcAft>
              <a:defRPr/>
            </a:pPr>
            <a:r>
              <a:rPr lang="en-GB" dirty="0" smtClean="0">
                <a:ea typeface="+mj-ea"/>
              </a:rPr>
              <a:t>Digital lives: apps, social media and sex </a:t>
            </a:r>
            <a:endParaRPr lang="en-US" dirty="0">
              <a:ea typeface="+mj-ea"/>
            </a:endParaRPr>
          </a:p>
        </p:txBody>
      </p:sp>
      <p:sp>
        <p:nvSpPr>
          <p:cNvPr id="5123" name="Content Placeholder 2"/>
          <p:cNvSpPr>
            <a:spLocks noGrp="1"/>
          </p:cNvSpPr>
          <p:nvPr>
            <p:ph idx="1"/>
          </p:nvPr>
        </p:nvSpPr>
        <p:spPr>
          <a:xfrm>
            <a:off x="768350" y="1358900"/>
            <a:ext cx="7304088" cy="5056188"/>
          </a:xfrm>
        </p:spPr>
        <p:txBody>
          <a:bodyPr/>
          <a:lstStyle/>
          <a:p>
            <a:pPr marL="0" eaLnBrk="1" hangingPunct="1">
              <a:spcBef>
                <a:spcPct val="0"/>
              </a:spcBef>
              <a:spcAft>
                <a:spcPts val="2400"/>
              </a:spcAft>
              <a:buFont typeface="Arial" panose="020B0604020202020204" pitchFamily="34" charset="0"/>
              <a:buNone/>
              <a:defRPr/>
            </a:pPr>
            <a:r>
              <a:rPr lang="en-US" altLang="en-US" sz="2000" b="1" dirty="0" smtClean="0">
                <a:solidFill>
                  <a:srgbClr val="543B72"/>
                </a:solidFill>
              </a:rPr>
              <a:t>By the end of this session participants will have:</a:t>
            </a:r>
          </a:p>
          <a:p>
            <a:pPr eaLnBrk="1" hangingPunct="1">
              <a:spcBef>
                <a:spcPct val="0"/>
              </a:spcBef>
              <a:buFont typeface="Arial" panose="020B0604020202020204" pitchFamily="34" charset="0"/>
              <a:buChar char="•"/>
              <a:defRPr/>
            </a:pPr>
            <a:r>
              <a:rPr lang="en-US" altLang="en-US" sz="2000" dirty="0" smtClean="0"/>
              <a:t>Developed a greater awareness of how gay, bisexual and MSM use apps and social media and how this impacts on their social and sexual lives.</a:t>
            </a:r>
          </a:p>
          <a:p>
            <a:pPr eaLnBrk="1" hangingPunct="1">
              <a:spcBef>
                <a:spcPct val="0"/>
              </a:spcBef>
              <a:buFont typeface="Arial" panose="020B0604020202020204" pitchFamily="34" charset="0"/>
              <a:buChar char="•"/>
              <a:defRPr/>
            </a:pPr>
            <a:r>
              <a:rPr lang="en-US" altLang="en-US" sz="2000" dirty="0" smtClean="0"/>
              <a:t>Recognised which aspects of men’s use of apps and social media might be relevant to consideration of HIV/STI risk. </a:t>
            </a:r>
          </a:p>
          <a:p>
            <a:pPr eaLnBrk="1" hangingPunct="1">
              <a:spcBef>
                <a:spcPct val="0"/>
              </a:spcBef>
              <a:buFont typeface="Arial" panose="020B0604020202020204" pitchFamily="34" charset="0"/>
              <a:buChar char="•"/>
              <a:defRPr/>
            </a:pPr>
            <a:r>
              <a:rPr lang="en-US" altLang="en-US" sz="2000" dirty="0" smtClean="0"/>
              <a:t>Understood the value of discussing how men use apps and social media in the context of a sexual health service.</a:t>
            </a:r>
          </a:p>
          <a:p>
            <a:pPr marL="0" eaLnBrk="1" hangingPunct="1">
              <a:spcBef>
                <a:spcPct val="0"/>
              </a:spcBef>
              <a:buFont typeface="Arial" panose="020B0604020202020204" pitchFamily="34" charset="0"/>
              <a:buNone/>
              <a:defRPr/>
            </a:pPr>
            <a:endParaRPr lang="en-US" altLang="en-US" sz="2000" dirty="0" smtClean="0"/>
          </a:p>
          <a:p>
            <a:pPr marL="0" eaLnBrk="1" hangingPunct="1">
              <a:spcBef>
                <a:spcPct val="0"/>
              </a:spcBef>
              <a:buFont typeface="Arial" panose="020B0604020202020204" pitchFamily="34" charset="0"/>
              <a:buNone/>
              <a:defRPr/>
            </a:pPr>
            <a:endParaRPr lang="en-US" altLang="en-US" sz="20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lstStyle/>
          <a:p>
            <a:pPr eaLnBrk="1" fontAlgn="auto" hangingPunct="1">
              <a:spcAft>
                <a:spcPts val="0"/>
              </a:spcAft>
              <a:defRPr/>
            </a:pPr>
            <a:r>
              <a:rPr lang="en-GB" dirty="0" smtClean="0">
                <a:ea typeface="+mj-ea"/>
              </a:rPr>
              <a:t>Digital lives: apps, social media and sex </a:t>
            </a:r>
            <a:endParaRPr lang="en-US" dirty="0">
              <a:ea typeface="+mj-ea"/>
            </a:endParaRPr>
          </a:p>
        </p:txBody>
      </p:sp>
      <p:sp>
        <p:nvSpPr>
          <p:cNvPr id="23555" name="Content Placeholder 2"/>
          <p:cNvSpPr>
            <a:spLocks noGrp="1"/>
          </p:cNvSpPr>
          <p:nvPr>
            <p:ph idx="1"/>
          </p:nvPr>
        </p:nvSpPr>
        <p:spPr>
          <a:xfrm>
            <a:off x="768350" y="1358900"/>
            <a:ext cx="7700963" cy="5056188"/>
          </a:xfrm>
        </p:spPr>
        <p:txBody>
          <a:bodyPr/>
          <a:lstStyle/>
          <a:p>
            <a:pPr marL="0" indent="0" eaLnBrk="1" hangingPunct="1">
              <a:spcBef>
                <a:spcPct val="0"/>
              </a:spcBef>
              <a:buFont typeface="Arial" charset="0"/>
              <a:buNone/>
            </a:pPr>
            <a:r>
              <a:rPr lang="en-US" altLang="en-US" sz="2000" b="1" smtClean="0">
                <a:solidFill>
                  <a:srgbClr val="543B72"/>
                </a:solidFill>
              </a:rPr>
              <a:t>Digital Lives: Discussing social media at the clinic</a:t>
            </a:r>
          </a:p>
          <a:p>
            <a:pPr marL="0" indent="0" eaLnBrk="1" hangingPunct="1">
              <a:spcBef>
                <a:spcPct val="0"/>
              </a:spcBef>
              <a:spcAft>
                <a:spcPts val="1800"/>
              </a:spcAft>
              <a:buFont typeface="Arial" charset="0"/>
              <a:buNone/>
            </a:pPr>
            <a:r>
              <a:rPr lang="en-US" altLang="en-US" sz="2000" smtClean="0"/>
              <a:t>Would you ever discuss using apps/social media to meet guys with</a:t>
            </a:r>
            <a:br>
              <a:rPr lang="en-US" altLang="en-US" sz="2000" smtClean="0"/>
            </a:br>
            <a:r>
              <a:rPr lang="en-US" altLang="en-US" sz="2000" smtClean="0"/>
              <a:t>someone at a sexual health clinic? (n=85)</a:t>
            </a:r>
          </a:p>
        </p:txBody>
      </p:sp>
      <p:pic>
        <p:nvPicPr>
          <p:cNvPr id="23556" name="Picture 4" descr="Digital chart 2.png"/>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768350" y="2771775"/>
            <a:ext cx="6877050" cy="314166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lstStyle/>
          <a:p>
            <a:pPr eaLnBrk="1" fontAlgn="auto" hangingPunct="1">
              <a:spcAft>
                <a:spcPts val="0"/>
              </a:spcAft>
              <a:defRPr/>
            </a:pPr>
            <a:r>
              <a:rPr lang="en-GB" dirty="0" smtClean="0">
                <a:ea typeface="+mj-ea"/>
              </a:rPr>
              <a:t>Digital lives: apps, social media and sex </a:t>
            </a:r>
            <a:endParaRPr lang="en-US" dirty="0">
              <a:ea typeface="+mj-ea"/>
            </a:endParaRPr>
          </a:p>
        </p:txBody>
      </p:sp>
      <p:sp>
        <p:nvSpPr>
          <p:cNvPr id="23555" name="Content Placeholder 2"/>
          <p:cNvSpPr>
            <a:spLocks noGrp="1"/>
          </p:cNvSpPr>
          <p:nvPr>
            <p:ph idx="1"/>
          </p:nvPr>
        </p:nvSpPr>
        <p:spPr>
          <a:xfrm>
            <a:off x="768350" y="1358900"/>
            <a:ext cx="7700963" cy="5056188"/>
          </a:xfrm>
        </p:spPr>
        <p:txBody>
          <a:bodyPr/>
          <a:lstStyle/>
          <a:p>
            <a:pPr marL="0" indent="0" eaLnBrk="1" hangingPunct="1">
              <a:spcBef>
                <a:spcPct val="0"/>
              </a:spcBef>
              <a:buFont typeface="Arial" panose="020B0604020202020204" pitchFamily="34" charset="0"/>
              <a:buNone/>
              <a:defRPr/>
            </a:pPr>
            <a:r>
              <a:rPr lang="en-US" altLang="en-US" sz="2000" b="1" dirty="0" smtClean="0">
                <a:solidFill>
                  <a:srgbClr val="543B72"/>
                </a:solidFill>
              </a:rPr>
              <a:t>Discussion</a:t>
            </a:r>
          </a:p>
          <a:p>
            <a:pPr marL="0" indent="0" eaLnBrk="1" hangingPunct="1">
              <a:spcBef>
                <a:spcPct val="0"/>
              </a:spcBef>
              <a:spcAft>
                <a:spcPts val="1800"/>
              </a:spcAft>
              <a:buFont typeface="Arial" panose="020B0604020202020204" pitchFamily="34" charset="0"/>
              <a:buNone/>
              <a:defRPr/>
            </a:pPr>
            <a:r>
              <a:rPr lang="en-US" altLang="en-US" sz="2000" dirty="0" smtClean="0"/>
              <a:t>In FAQ interviews men identified that conversations with clinic staff </a:t>
            </a:r>
            <a:br>
              <a:rPr lang="en-US" altLang="en-US" sz="2000" dirty="0" smtClean="0"/>
            </a:br>
            <a:r>
              <a:rPr lang="en-US" altLang="en-US" sz="2000" dirty="0" smtClean="0"/>
              <a:t>about using apps and social media might help them consider personal </a:t>
            </a:r>
            <a:br>
              <a:rPr lang="en-US" altLang="en-US" sz="2000" dirty="0" smtClean="0"/>
            </a:br>
            <a:r>
              <a:rPr lang="en-US" altLang="en-US" sz="2000" dirty="0" smtClean="0"/>
              <a:t>safety, how to negotiate safer sex and reflect on worries about using the </a:t>
            </a:r>
            <a:br>
              <a:rPr lang="en-US" altLang="en-US" sz="2000" dirty="0" smtClean="0"/>
            </a:br>
            <a:r>
              <a:rPr lang="en-US" altLang="en-US" sz="2000" dirty="0" smtClean="0"/>
              <a:t>medium. Many more men were willing to consider conversations at the </a:t>
            </a:r>
            <a:br>
              <a:rPr lang="en-US" altLang="en-US" sz="2000" dirty="0" smtClean="0"/>
            </a:br>
            <a:r>
              <a:rPr lang="en-US" altLang="en-US" sz="2000" dirty="0" smtClean="0"/>
              <a:t>clinic than were actually having them. </a:t>
            </a:r>
          </a:p>
          <a:p>
            <a:pPr eaLnBrk="1" hangingPunct="1">
              <a:spcBef>
                <a:spcPct val="0"/>
              </a:spcBef>
              <a:spcAft>
                <a:spcPts val="1800"/>
              </a:spcAft>
              <a:buFont typeface="Arial" panose="020B0604020202020204" pitchFamily="34" charset="0"/>
              <a:buChar char="•"/>
              <a:defRPr/>
            </a:pPr>
            <a:r>
              <a:rPr lang="en-US" altLang="en-US" sz="2000" dirty="0" smtClean="0"/>
              <a:t>How confident do you feel that you can provide such an opportunity?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lstStyle/>
          <a:p>
            <a:pPr eaLnBrk="1" fontAlgn="auto" hangingPunct="1">
              <a:spcAft>
                <a:spcPts val="0"/>
              </a:spcAft>
              <a:defRPr/>
            </a:pPr>
            <a:r>
              <a:rPr lang="en-GB" dirty="0" smtClean="0">
                <a:ea typeface="+mj-ea"/>
              </a:rPr>
              <a:t>Digital lives: apps, social media and sex </a:t>
            </a:r>
            <a:endParaRPr lang="en-US" dirty="0">
              <a:ea typeface="+mj-ea"/>
            </a:endParaRPr>
          </a:p>
        </p:txBody>
      </p:sp>
      <p:sp>
        <p:nvSpPr>
          <p:cNvPr id="25603" name="Content Placeholder 2"/>
          <p:cNvSpPr>
            <a:spLocks noGrp="1"/>
          </p:cNvSpPr>
          <p:nvPr>
            <p:ph idx="1"/>
          </p:nvPr>
        </p:nvSpPr>
        <p:spPr>
          <a:xfrm>
            <a:off x="768350" y="1358900"/>
            <a:ext cx="7700963" cy="4010025"/>
          </a:xfrm>
        </p:spPr>
        <p:txBody>
          <a:bodyPr anchor="ctr"/>
          <a:lstStyle/>
          <a:p>
            <a:pPr marL="0" eaLnBrk="1" hangingPunct="1">
              <a:lnSpc>
                <a:spcPts val="3800"/>
              </a:lnSpc>
              <a:spcBef>
                <a:spcPct val="0"/>
              </a:spcBef>
              <a:buFont typeface="Arial" charset="0"/>
              <a:buNone/>
            </a:pPr>
            <a:r>
              <a:rPr lang="en-GB" altLang="en-US" sz="2800" b="1" smtClean="0"/>
              <a:t>Please take a moment to note down </a:t>
            </a:r>
            <a:br>
              <a:rPr lang="en-GB" altLang="en-US" sz="2800" b="1" smtClean="0"/>
            </a:br>
            <a:r>
              <a:rPr lang="en-GB" altLang="en-US" sz="2800" b="1" smtClean="0"/>
              <a:t>some thoughts on the reflection sheet.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lstStyle/>
          <a:p>
            <a:pPr eaLnBrk="1" fontAlgn="auto" hangingPunct="1">
              <a:spcAft>
                <a:spcPts val="0"/>
              </a:spcAft>
              <a:defRPr/>
            </a:pPr>
            <a:r>
              <a:rPr lang="en-GB" dirty="0" smtClean="0">
                <a:ea typeface="+mj-ea"/>
              </a:rPr>
              <a:t>Digital lives: apps, social media and sex </a:t>
            </a:r>
            <a:endParaRPr lang="en-US" dirty="0">
              <a:ea typeface="+mj-ea"/>
            </a:endParaRPr>
          </a:p>
        </p:txBody>
      </p:sp>
      <p:sp>
        <p:nvSpPr>
          <p:cNvPr id="25603" name="Content Placeholder 2"/>
          <p:cNvSpPr>
            <a:spLocks noGrp="1"/>
          </p:cNvSpPr>
          <p:nvPr>
            <p:ph idx="1"/>
          </p:nvPr>
        </p:nvSpPr>
        <p:spPr>
          <a:xfrm>
            <a:off x="544513" y="1166813"/>
            <a:ext cx="8210550" cy="5248275"/>
          </a:xfrm>
        </p:spPr>
        <p:txBody>
          <a:bodyPr/>
          <a:lstStyle/>
          <a:p>
            <a:pPr marL="0" indent="0" eaLnBrk="1" hangingPunct="1">
              <a:spcBef>
                <a:spcPct val="0"/>
              </a:spcBef>
              <a:spcAft>
                <a:spcPts val="2400"/>
              </a:spcAft>
              <a:buFont typeface="Arial" panose="020B0604020202020204" pitchFamily="34" charset="0"/>
              <a:buNone/>
              <a:defRPr/>
            </a:pPr>
            <a:r>
              <a:rPr lang="en-US" altLang="en-US" sz="2000" b="1" dirty="0" smtClean="0">
                <a:solidFill>
                  <a:srgbClr val="543B72"/>
                </a:solidFill>
              </a:rPr>
              <a:t>Further information</a:t>
            </a:r>
          </a:p>
          <a:p>
            <a:pPr marL="0" indent="0" eaLnBrk="1" hangingPunct="1">
              <a:spcBef>
                <a:spcPct val="0"/>
              </a:spcBef>
              <a:buFont typeface="Arial" panose="020B0604020202020204" pitchFamily="34" charset="0"/>
              <a:buNone/>
              <a:defRPr/>
            </a:pPr>
            <a:r>
              <a:rPr lang="en-GB" altLang="en-US" sz="2000" dirty="0" smtClean="0"/>
              <a:t>H</a:t>
            </a:r>
            <a:r>
              <a:rPr lang="en-US" altLang="en-US" sz="2000" dirty="0" smtClean="0"/>
              <a:t>IV Prevention Needs Assessment (NHS Lothian and NHS GGC) www.</a:t>
            </a:r>
            <a:r>
              <a:rPr lang="en-US" altLang="en-US" sz="2000" dirty="0" smtClean="0">
                <a:solidFill>
                  <a:srgbClr val="543B72"/>
                </a:solidFill>
              </a:rPr>
              <a:t>scotland.gov.uk/Topics/Health/Services/Sexual-Health/HIVMSMNeeds </a:t>
            </a:r>
          </a:p>
          <a:p>
            <a:pPr marL="0" indent="0" eaLnBrk="1" hangingPunct="1">
              <a:spcBef>
                <a:spcPct val="0"/>
              </a:spcBef>
              <a:buFont typeface="Arial" panose="020B0604020202020204" pitchFamily="34" charset="0"/>
              <a:buNone/>
              <a:defRPr/>
            </a:pPr>
            <a:r>
              <a:rPr lang="en-US" altLang="en-US" sz="2000" dirty="0" smtClean="0"/>
              <a:t>FAQ Scotland Chapter 17: Social Media/Apps at: </a:t>
            </a:r>
            <a:r>
              <a:rPr lang="en-US" altLang="en-US" sz="2000" dirty="0" smtClean="0">
                <a:solidFill>
                  <a:srgbClr val="543B72"/>
                </a:solidFill>
              </a:rPr>
              <a:t>www.faqscotland.co.uk </a:t>
            </a:r>
          </a:p>
          <a:p>
            <a:pPr marL="0" indent="0" eaLnBrk="1" hangingPunct="1">
              <a:spcBef>
                <a:spcPct val="0"/>
              </a:spcBef>
              <a:buFont typeface="Arial" panose="020B0604020202020204" pitchFamily="34" charset="0"/>
              <a:buNone/>
              <a:defRPr/>
            </a:pPr>
            <a:r>
              <a:rPr lang="en-US" altLang="en-US" sz="2000" dirty="0" smtClean="0"/>
              <a:t>A report on NHS Clinical Staff interviews (part of the HIV Prevention Needs Assessment)  w</a:t>
            </a:r>
            <a:r>
              <a:rPr lang="en-US" altLang="en-US" sz="2000" dirty="0" smtClean="0">
                <a:solidFill>
                  <a:srgbClr val="543B72"/>
                </a:solidFill>
              </a:rPr>
              <a:t>ww.scotland.gov.uk/Topics/Health/Services/Sexual-Health/</a:t>
            </a:r>
            <a:br>
              <a:rPr lang="en-US" altLang="en-US" sz="2000" dirty="0" smtClean="0">
                <a:solidFill>
                  <a:srgbClr val="543B72"/>
                </a:solidFill>
              </a:rPr>
            </a:br>
            <a:r>
              <a:rPr lang="en-US" altLang="en-US" sz="2000" dirty="0" err="1" smtClean="0">
                <a:solidFill>
                  <a:srgbClr val="543B72"/>
                </a:solidFill>
              </a:rPr>
              <a:t>HIVMSMNeeds</a:t>
            </a:r>
            <a:r>
              <a:rPr lang="en-US" altLang="en-US" sz="2000" dirty="0" smtClean="0">
                <a:solidFill>
                  <a:srgbClr val="543B72"/>
                </a:solidFill>
              </a:rPr>
              <a:t>/interviews </a:t>
            </a:r>
          </a:p>
          <a:p>
            <a:pPr marL="0" indent="0" eaLnBrk="1" hangingPunct="1">
              <a:spcBef>
                <a:spcPct val="0"/>
              </a:spcBef>
              <a:buFont typeface="Arial" panose="020B0604020202020204" pitchFamily="34" charset="0"/>
              <a:buNone/>
              <a:defRPr/>
            </a:pPr>
            <a:r>
              <a:rPr lang="en-GB" sz="2000" dirty="0"/>
              <a:t>Social Media, Lanarkshire Men who have Sex with Men and Sexual </a:t>
            </a:r>
            <a:r>
              <a:rPr lang="en-GB" sz="2000" dirty="0" smtClean="0"/>
              <a:t>Health</a:t>
            </a:r>
          </a:p>
          <a:p>
            <a:pPr eaLnBrk="1" hangingPunct="1">
              <a:spcBef>
                <a:spcPct val="0"/>
              </a:spcBef>
              <a:buFont typeface="Arial" panose="020B0604020202020204" pitchFamily="34" charset="0"/>
              <a:buChar char="•"/>
              <a:defRPr/>
            </a:pPr>
            <a:r>
              <a:rPr lang="en-US" altLang="en-US" sz="2000" dirty="0" smtClean="0">
                <a:solidFill>
                  <a:srgbClr val="543B72"/>
                </a:solidFill>
                <a:hlinkClick r:id="rId2"/>
              </a:rPr>
              <a:t>http</a:t>
            </a:r>
            <a:r>
              <a:rPr lang="en-US" altLang="en-US" sz="2000" dirty="0">
                <a:solidFill>
                  <a:srgbClr val="543B72"/>
                </a:solidFill>
                <a:hlinkClick r:id="rId2"/>
              </a:rPr>
              <a:t>://</a:t>
            </a:r>
            <a:r>
              <a:rPr lang="en-US" altLang="en-US" sz="2000" dirty="0" smtClean="0">
                <a:solidFill>
                  <a:srgbClr val="543B72"/>
                </a:solidFill>
                <a:hlinkClick r:id="rId2"/>
              </a:rPr>
              <a:t>www.sexualhealthnetwork.org.uk/wp-content/uploads/2014/05/SMMaSH-Qualitative-Report-Final-For-Circulation1.pdf</a:t>
            </a:r>
            <a:endParaRPr lang="en-US" altLang="en-US" sz="2000" dirty="0" smtClean="0">
              <a:solidFill>
                <a:srgbClr val="543B72"/>
              </a:solidFill>
            </a:endParaRPr>
          </a:p>
          <a:p>
            <a:pPr eaLnBrk="1" hangingPunct="1">
              <a:spcBef>
                <a:spcPct val="0"/>
              </a:spcBef>
              <a:buFont typeface="Arial" panose="020B0604020202020204" pitchFamily="34" charset="0"/>
              <a:buChar char="•"/>
              <a:defRPr/>
            </a:pPr>
            <a:r>
              <a:rPr lang="en-US" altLang="en-US" sz="2000" dirty="0">
                <a:solidFill>
                  <a:srgbClr val="543B72"/>
                </a:solidFill>
                <a:hlinkClick r:id="rId3"/>
              </a:rPr>
              <a:t>http://</a:t>
            </a:r>
            <a:r>
              <a:rPr lang="en-US" altLang="en-US" sz="2000" dirty="0" smtClean="0">
                <a:solidFill>
                  <a:srgbClr val="543B72"/>
                </a:solidFill>
                <a:hlinkClick r:id="rId3"/>
              </a:rPr>
              <a:t>www.sexualhealthnetwork.org.uk/wp-content/uploads/2014/05/2014-05-23-01.38.46-PM-Lanarkshire-SMMaSH-Survey-Report-2013-For-Circulation.pdf</a:t>
            </a:r>
            <a:r>
              <a:rPr lang="en-US" altLang="en-US" sz="2000" dirty="0" smtClean="0">
                <a:solidFill>
                  <a:srgbClr val="543B72"/>
                </a:solidFill>
              </a:rPr>
              <a:t> </a:t>
            </a:r>
          </a:p>
          <a:p>
            <a:pPr marL="0" indent="0" eaLnBrk="1" hangingPunct="1">
              <a:spcBef>
                <a:spcPct val="0"/>
              </a:spcBef>
              <a:buFont typeface="Arial" panose="020B0604020202020204" pitchFamily="34" charset="0"/>
              <a:buNone/>
              <a:defRPr/>
            </a:pPr>
            <a:endParaRPr lang="en-US" altLang="en-US" sz="2000" dirty="0" smtClean="0">
              <a:solidFill>
                <a:srgbClr val="543B7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lstStyle/>
          <a:p>
            <a:pPr eaLnBrk="1" fontAlgn="auto" hangingPunct="1">
              <a:spcAft>
                <a:spcPts val="0"/>
              </a:spcAft>
              <a:defRPr/>
            </a:pPr>
            <a:r>
              <a:rPr lang="en-GB" dirty="0" smtClean="0">
                <a:ea typeface="+mj-ea"/>
              </a:rPr>
              <a:t>Digital lives: apps, social media and sex </a:t>
            </a:r>
            <a:endParaRPr lang="en-US" dirty="0">
              <a:ea typeface="+mj-ea"/>
            </a:endParaRPr>
          </a:p>
        </p:txBody>
      </p:sp>
      <p:sp>
        <p:nvSpPr>
          <p:cNvPr id="6147" name="Content Placeholder 2"/>
          <p:cNvSpPr>
            <a:spLocks noGrp="1"/>
          </p:cNvSpPr>
          <p:nvPr>
            <p:ph idx="1"/>
          </p:nvPr>
        </p:nvSpPr>
        <p:spPr>
          <a:xfrm>
            <a:off x="768350" y="1143000"/>
            <a:ext cx="7700963" cy="5272088"/>
          </a:xfrm>
        </p:spPr>
        <p:txBody>
          <a:bodyPr/>
          <a:lstStyle/>
          <a:p>
            <a:pPr marL="0" indent="0" eaLnBrk="1" hangingPunct="1">
              <a:lnSpc>
                <a:spcPct val="100000"/>
              </a:lnSpc>
              <a:spcBef>
                <a:spcPct val="0"/>
              </a:spcBef>
              <a:spcAft>
                <a:spcPts val="1000"/>
              </a:spcAft>
              <a:buFont typeface="Arial" panose="020B0604020202020204" pitchFamily="34" charset="0"/>
              <a:buNone/>
              <a:defRPr/>
            </a:pPr>
            <a:r>
              <a:rPr lang="en-US" altLang="en-US" sz="2000" b="1" dirty="0" smtClean="0">
                <a:solidFill>
                  <a:srgbClr val="543B72"/>
                </a:solidFill>
              </a:rPr>
              <a:t>Terminology</a:t>
            </a:r>
            <a:endParaRPr lang="en-GB" altLang="en-US" sz="2000" b="1" dirty="0" smtClean="0">
              <a:solidFill>
                <a:srgbClr val="543B72"/>
              </a:solidFill>
            </a:endParaRPr>
          </a:p>
          <a:p>
            <a:pPr eaLnBrk="1" hangingPunct="1">
              <a:lnSpc>
                <a:spcPct val="100000"/>
              </a:lnSpc>
              <a:spcBef>
                <a:spcPct val="0"/>
              </a:spcBef>
              <a:spcAft>
                <a:spcPts val="1000"/>
              </a:spcAft>
              <a:buFont typeface="Arial" panose="020B0604020202020204" pitchFamily="34" charset="0"/>
              <a:buChar char="•"/>
              <a:defRPr/>
            </a:pPr>
            <a:r>
              <a:rPr lang="en-US" altLang="en-US" sz="2000" dirty="0" smtClean="0"/>
              <a:t>The term </a:t>
            </a:r>
            <a:r>
              <a:rPr lang="en-US" altLang="en-US" sz="2000" b="1" dirty="0" smtClean="0"/>
              <a:t>social media </a:t>
            </a:r>
            <a:r>
              <a:rPr lang="en-US" altLang="en-US" sz="2000" dirty="0" smtClean="0"/>
              <a:t>refers to how people create, share and exchange information and ideas in virtual communities and networks, for example using a site like Facebook. </a:t>
            </a:r>
          </a:p>
          <a:p>
            <a:pPr eaLnBrk="1" hangingPunct="1">
              <a:lnSpc>
                <a:spcPct val="100000"/>
              </a:lnSpc>
              <a:spcBef>
                <a:spcPct val="0"/>
              </a:spcBef>
              <a:spcAft>
                <a:spcPts val="1000"/>
              </a:spcAft>
              <a:buFont typeface="Arial" panose="020B0604020202020204" pitchFamily="34" charset="0"/>
              <a:buChar char="•"/>
              <a:defRPr/>
            </a:pPr>
            <a:r>
              <a:rPr lang="en-US" altLang="en-US" sz="2000" dirty="0" smtClean="0"/>
              <a:t>Commercial companies provide </a:t>
            </a:r>
            <a:r>
              <a:rPr lang="en-US" altLang="en-US" sz="2000" b="1" dirty="0" smtClean="0"/>
              <a:t>apps</a:t>
            </a:r>
            <a:r>
              <a:rPr lang="en-US" altLang="en-US" sz="2000" dirty="0" smtClean="0"/>
              <a:t> that facilitate contact between people; these apps can be downloaded on to your mobile device; this could be a message service like WhatsApp or Instagram the photo sharing service. </a:t>
            </a:r>
          </a:p>
          <a:p>
            <a:pPr eaLnBrk="1" hangingPunct="1">
              <a:lnSpc>
                <a:spcPct val="100000"/>
              </a:lnSpc>
              <a:spcBef>
                <a:spcPct val="0"/>
              </a:spcBef>
              <a:spcAft>
                <a:spcPts val="1000"/>
              </a:spcAft>
              <a:buFont typeface="Arial" panose="020B0604020202020204" pitchFamily="34" charset="0"/>
              <a:buChar char="•"/>
              <a:defRPr/>
            </a:pPr>
            <a:r>
              <a:rPr lang="en-US" altLang="en-US" sz="2000" dirty="0" smtClean="0"/>
              <a:t>A growing number of these apps and websites target gay and bisexual men who use them to facilitate contact. The most used site you might have heard of is Grindr but there are many others</a:t>
            </a:r>
            <a:r>
              <a:rPr lang="en-US" altLang="en-US" sz="2000" dirty="0"/>
              <a:t> </a:t>
            </a:r>
            <a:r>
              <a:rPr lang="en-US" altLang="en-US" sz="2000" dirty="0" smtClean="0"/>
              <a:t>including Recon, Gaydar, Squirt, Fitlads, Scruff, </a:t>
            </a:r>
            <a:r>
              <a:rPr lang="en-US" altLang="en-US" sz="2000" dirty="0" err="1" smtClean="0"/>
              <a:t>GROWLr</a:t>
            </a:r>
            <a:endParaRPr lang="en-US" altLang="en-US" sz="20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lstStyle/>
          <a:p>
            <a:pPr eaLnBrk="1" fontAlgn="auto" hangingPunct="1">
              <a:spcAft>
                <a:spcPts val="0"/>
              </a:spcAft>
              <a:defRPr/>
            </a:pPr>
            <a:r>
              <a:rPr lang="en-GB" dirty="0" smtClean="0">
                <a:ea typeface="+mj-ea"/>
              </a:rPr>
              <a:t>Digital lives: apps, social media and sex </a:t>
            </a:r>
            <a:endParaRPr lang="en-US" dirty="0">
              <a:ea typeface="+mj-ea"/>
            </a:endParaRPr>
          </a:p>
        </p:txBody>
      </p:sp>
      <p:sp>
        <p:nvSpPr>
          <p:cNvPr id="6147" name="Content Placeholder 2"/>
          <p:cNvSpPr>
            <a:spLocks noGrp="1"/>
          </p:cNvSpPr>
          <p:nvPr>
            <p:ph idx="1"/>
          </p:nvPr>
        </p:nvSpPr>
        <p:spPr>
          <a:xfrm>
            <a:off x="768350" y="1143000"/>
            <a:ext cx="7700963" cy="5272088"/>
          </a:xfrm>
        </p:spPr>
        <p:txBody>
          <a:bodyPr/>
          <a:lstStyle/>
          <a:p>
            <a:pPr marL="0" indent="0" eaLnBrk="1" hangingPunct="1">
              <a:lnSpc>
                <a:spcPct val="100000"/>
              </a:lnSpc>
              <a:spcBef>
                <a:spcPct val="0"/>
              </a:spcBef>
              <a:spcAft>
                <a:spcPts val="1000"/>
              </a:spcAft>
              <a:buFont typeface="Arial" panose="020B0604020202020204" pitchFamily="34" charset="0"/>
              <a:buNone/>
              <a:defRPr/>
            </a:pPr>
            <a:r>
              <a:rPr lang="en-US" altLang="en-US" sz="2000" b="1" dirty="0" smtClean="0">
                <a:solidFill>
                  <a:srgbClr val="543B72"/>
                </a:solidFill>
              </a:rPr>
              <a:t>Terminology</a:t>
            </a:r>
            <a:endParaRPr lang="en-GB" altLang="en-US" sz="2000" b="1" dirty="0" smtClean="0">
              <a:solidFill>
                <a:srgbClr val="543B72"/>
              </a:solidFill>
            </a:endParaRPr>
          </a:p>
          <a:p>
            <a:pPr eaLnBrk="1" hangingPunct="1">
              <a:lnSpc>
                <a:spcPct val="100000"/>
              </a:lnSpc>
              <a:spcBef>
                <a:spcPct val="0"/>
              </a:spcBef>
              <a:spcAft>
                <a:spcPts val="1000"/>
              </a:spcAft>
              <a:buFont typeface="Arial" panose="020B0604020202020204" pitchFamily="34" charset="0"/>
              <a:buChar char="•"/>
              <a:defRPr/>
            </a:pPr>
            <a:r>
              <a:rPr lang="en-US" sz="2000" dirty="0"/>
              <a:t>Different apps can be a forum for specific interests or attractions. So, for example Recon would attract men interested in fetish sex. Or an app like </a:t>
            </a:r>
            <a:r>
              <a:rPr lang="en-US" sz="2000" dirty="0" err="1"/>
              <a:t>Growlr</a:t>
            </a:r>
            <a:r>
              <a:rPr lang="en-US" sz="2000" dirty="0"/>
              <a:t> would be of interest to men who are part of the gay bear community. </a:t>
            </a:r>
            <a:r>
              <a:rPr lang="en-US" sz="2000" dirty="0" smtClean="0"/>
              <a:t>Talking with men about the apps they use might give insight into the sex they are considering or having. </a:t>
            </a:r>
            <a:endParaRPr lang="en-US" altLang="en-US" sz="2000" dirty="0" smtClean="0"/>
          </a:p>
          <a:p>
            <a:pPr eaLnBrk="1" hangingPunct="1">
              <a:lnSpc>
                <a:spcPct val="100000"/>
              </a:lnSpc>
              <a:spcBef>
                <a:spcPct val="0"/>
              </a:spcBef>
              <a:spcAft>
                <a:spcPts val="1000"/>
              </a:spcAft>
              <a:buFont typeface="Arial" panose="020B0604020202020204" pitchFamily="34" charset="0"/>
              <a:buChar char="•"/>
              <a:defRPr/>
            </a:pPr>
            <a:r>
              <a:rPr lang="en-US" altLang="en-US" sz="2000" dirty="0" smtClean="0"/>
              <a:t>There has been a shift from people using a website on their PC to using an app on their phones or iPad/tablet when networking with others. </a:t>
            </a:r>
          </a:p>
          <a:p>
            <a:pPr eaLnBrk="1" hangingPunct="1">
              <a:lnSpc>
                <a:spcPct val="100000"/>
              </a:lnSpc>
              <a:spcBef>
                <a:spcPct val="0"/>
              </a:spcBef>
              <a:spcAft>
                <a:spcPts val="1000"/>
              </a:spcAft>
              <a:buFont typeface="Arial" panose="020B0604020202020204" pitchFamily="34" charset="0"/>
              <a:buChar char="•"/>
              <a:defRPr/>
            </a:pPr>
            <a:r>
              <a:rPr lang="en-US" altLang="en-US" sz="2000" dirty="0" smtClean="0"/>
              <a:t>Apps like Grindr use GPS technology so that when a man views another man who is online they can see how far away that potential contact is.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lstStyle/>
          <a:p>
            <a:pPr eaLnBrk="1" fontAlgn="auto" hangingPunct="1">
              <a:spcAft>
                <a:spcPts val="0"/>
              </a:spcAft>
              <a:defRPr/>
            </a:pPr>
            <a:r>
              <a:rPr lang="en-GB" dirty="0" smtClean="0">
                <a:ea typeface="+mj-ea"/>
              </a:rPr>
              <a:t>Digital lives: apps, social media and sex </a:t>
            </a:r>
            <a:endParaRPr lang="en-US" dirty="0">
              <a:ea typeface="+mj-ea"/>
            </a:endParaRPr>
          </a:p>
        </p:txBody>
      </p:sp>
      <p:sp>
        <p:nvSpPr>
          <p:cNvPr id="8195" name="Content Placeholder 2"/>
          <p:cNvSpPr>
            <a:spLocks noGrp="1"/>
          </p:cNvSpPr>
          <p:nvPr>
            <p:ph idx="1"/>
          </p:nvPr>
        </p:nvSpPr>
        <p:spPr>
          <a:xfrm>
            <a:off x="569913" y="1358900"/>
            <a:ext cx="7700962" cy="5056188"/>
          </a:xfrm>
        </p:spPr>
        <p:txBody>
          <a:bodyPr/>
          <a:lstStyle/>
          <a:p>
            <a:pPr marL="0" indent="0" eaLnBrk="1" hangingPunct="1">
              <a:spcBef>
                <a:spcPct val="0"/>
              </a:spcBef>
              <a:buFont typeface="Arial" charset="0"/>
              <a:buNone/>
            </a:pPr>
            <a:r>
              <a:rPr lang="en-US" altLang="en-US" sz="2400" b="1" smtClean="0">
                <a:solidFill>
                  <a:srgbClr val="543B72"/>
                </a:solidFill>
              </a:rPr>
              <a:t>How does an app like Grindr work?</a:t>
            </a:r>
          </a:p>
          <a:p>
            <a:pPr marL="0" indent="0" eaLnBrk="1" hangingPunct="1">
              <a:spcBef>
                <a:spcPct val="0"/>
              </a:spcBef>
              <a:buFont typeface="Arial" charset="0"/>
              <a:buNone/>
            </a:pPr>
            <a:r>
              <a:rPr lang="en-US" altLang="en-US" sz="2400" b="1" smtClean="0">
                <a:solidFill>
                  <a:srgbClr val="543B72"/>
                </a:solidFill>
              </a:rPr>
              <a:t>Watch our commissioned film.  </a:t>
            </a:r>
          </a:p>
          <a:p>
            <a:pPr marL="0" indent="0" eaLnBrk="1" hangingPunct="1">
              <a:spcBef>
                <a:spcPct val="0"/>
              </a:spcBef>
              <a:buFont typeface="Arial" charset="0"/>
              <a:buNone/>
            </a:pPr>
            <a:endParaRPr lang="en-US" altLang="en-US" sz="2400" b="1" smtClean="0">
              <a:solidFill>
                <a:srgbClr val="543B72"/>
              </a:solidFill>
            </a:endParaRPr>
          </a:p>
          <a:p>
            <a:pPr marL="0" indent="0" eaLnBrk="1" hangingPunct="1">
              <a:spcBef>
                <a:spcPct val="0"/>
              </a:spcBef>
              <a:buFont typeface="Arial" charset="0"/>
              <a:buNone/>
            </a:pPr>
            <a:endParaRPr lang="en-US" altLang="en-US" smtClean="0">
              <a:solidFill>
                <a:srgbClr val="FF0000"/>
              </a:solidFill>
            </a:endParaRPr>
          </a:p>
        </p:txBody>
      </p:sp>
      <p:pic>
        <p:nvPicPr>
          <p:cNvPr id="8196" name="Picture 2"/>
          <p:cNvPicPr>
            <a:picLocks noChangeAspect="1"/>
          </p:cNvPicPr>
          <p:nvPr/>
        </p:nvPicPr>
        <p:blipFill>
          <a:blip r:embed="rId2"/>
          <a:srcRect/>
          <a:stretch>
            <a:fillRect/>
          </a:stretch>
        </p:blipFill>
        <p:spPr bwMode="auto">
          <a:xfrm>
            <a:off x="768350" y="3048000"/>
            <a:ext cx="3619500" cy="304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lstStyle/>
          <a:p>
            <a:pPr eaLnBrk="1" fontAlgn="auto" hangingPunct="1">
              <a:spcAft>
                <a:spcPts val="0"/>
              </a:spcAft>
              <a:defRPr/>
            </a:pPr>
            <a:r>
              <a:rPr lang="en-GB" dirty="0" smtClean="0">
                <a:ea typeface="+mj-ea"/>
              </a:rPr>
              <a:t>Digital lives: apps, social media and sex </a:t>
            </a:r>
            <a:endParaRPr lang="en-US" dirty="0">
              <a:ea typeface="+mj-ea"/>
            </a:endParaRPr>
          </a:p>
        </p:txBody>
      </p:sp>
      <p:sp>
        <p:nvSpPr>
          <p:cNvPr id="8195" name="Content Placeholder 2"/>
          <p:cNvSpPr>
            <a:spLocks noGrp="1"/>
          </p:cNvSpPr>
          <p:nvPr>
            <p:ph idx="1"/>
          </p:nvPr>
        </p:nvSpPr>
        <p:spPr>
          <a:xfrm>
            <a:off x="768350" y="1358900"/>
            <a:ext cx="7700963" cy="5056188"/>
          </a:xfrm>
        </p:spPr>
        <p:txBody>
          <a:bodyPr/>
          <a:lstStyle/>
          <a:p>
            <a:pPr marL="0" indent="0" eaLnBrk="1" hangingPunct="1">
              <a:spcBef>
                <a:spcPct val="0"/>
              </a:spcBef>
              <a:buFont typeface="Arial" panose="020B0604020202020204" pitchFamily="34" charset="0"/>
              <a:buNone/>
              <a:defRPr/>
            </a:pPr>
            <a:r>
              <a:rPr lang="en-US" altLang="en-US" sz="2000" b="1" dirty="0" smtClean="0">
                <a:solidFill>
                  <a:srgbClr val="543B72"/>
                </a:solidFill>
              </a:rPr>
              <a:t>Discussion</a:t>
            </a:r>
          </a:p>
          <a:p>
            <a:pPr eaLnBrk="1" hangingPunct="1">
              <a:spcBef>
                <a:spcPct val="0"/>
              </a:spcBef>
              <a:buFont typeface="Arial" panose="020B0604020202020204" pitchFamily="34" charset="0"/>
              <a:buChar char="•"/>
              <a:defRPr/>
            </a:pPr>
            <a:r>
              <a:rPr lang="en-US" altLang="en-US" sz="2000" dirty="0" smtClean="0"/>
              <a:t>Would you say you are confident using or understanding social media?</a:t>
            </a:r>
          </a:p>
          <a:p>
            <a:pPr eaLnBrk="1" hangingPunct="1">
              <a:spcBef>
                <a:spcPct val="0"/>
              </a:spcBef>
              <a:buFont typeface="Arial" panose="020B0604020202020204" pitchFamily="34" charset="0"/>
              <a:buChar char="•"/>
              <a:defRPr/>
            </a:pPr>
            <a:r>
              <a:rPr lang="en-US" altLang="en-US" sz="2000" dirty="0" smtClean="0"/>
              <a:t>How familiar are you with the apps and social media that gay and bisexual men use to meet others?</a:t>
            </a:r>
          </a:p>
          <a:p>
            <a:pPr eaLnBrk="1" hangingPunct="1">
              <a:spcBef>
                <a:spcPct val="0"/>
              </a:spcBef>
              <a:buFont typeface="Arial" panose="020B0604020202020204" pitchFamily="34" charset="0"/>
              <a:buChar char="•"/>
              <a:defRPr/>
            </a:pPr>
            <a:r>
              <a:rPr lang="en-US" altLang="en-US" sz="2000" dirty="0" smtClean="0"/>
              <a:t>There may be an assumption that meeting men for sex via an app or social media is in itself more ‘risky’ in terms of men having condomless anal sex. What’s your view on this?</a:t>
            </a:r>
          </a:p>
          <a:p>
            <a:pPr marL="0" indent="0" eaLnBrk="1" hangingPunct="1">
              <a:spcBef>
                <a:spcPct val="0"/>
              </a:spcBef>
              <a:buFont typeface="Arial" panose="020B0604020202020204" pitchFamily="34" charset="0"/>
              <a:buNone/>
              <a:defRPr/>
            </a:pPr>
            <a:endParaRPr lang="en-US" alt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lstStyle/>
          <a:p>
            <a:pPr eaLnBrk="1" fontAlgn="auto" hangingPunct="1">
              <a:spcAft>
                <a:spcPts val="0"/>
              </a:spcAft>
              <a:defRPr/>
            </a:pPr>
            <a:r>
              <a:rPr lang="en-GB" dirty="0" smtClean="0">
                <a:ea typeface="+mj-ea"/>
              </a:rPr>
              <a:t>Digital lives: apps, social media and sex </a:t>
            </a:r>
            <a:endParaRPr lang="en-US" dirty="0">
              <a:ea typeface="+mj-ea"/>
            </a:endParaRPr>
          </a:p>
        </p:txBody>
      </p:sp>
      <p:sp>
        <p:nvSpPr>
          <p:cNvPr id="9219" name="Content Placeholder 2"/>
          <p:cNvSpPr txBox="1">
            <a:spLocks/>
          </p:cNvSpPr>
          <p:nvPr/>
        </p:nvSpPr>
        <p:spPr bwMode="auto">
          <a:xfrm>
            <a:off x="544513" y="1200150"/>
            <a:ext cx="7859712" cy="536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Geneva" pitchFamily="-10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Geneva" pitchFamily="-10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Geneva" pitchFamily="-10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0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0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0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0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0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04" charset="-128"/>
              </a:defRPr>
            </a:lvl9pPr>
          </a:lstStyle>
          <a:p>
            <a:pPr eaLnBrk="1" hangingPunct="1">
              <a:lnSpc>
                <a:spcPts val="2400"/>
              </a:lnSpc>
              <a:spcBef>
                <a:spcPct val="0"/>
              </a:spcBef>
              <a:spcAft>
                <a:spcPts val="1200"/>
              </a:spcAft>
              <a:buFontTx/>
              <a:buNone/>
              <a:defRPr/>
            </a:pPr>
            <a:r>
              <a:rPr lang="en-US" altLang="en-US" sz="2000" b="1" dirty="0" smtClean="0">
                <a:solidFill>
                  <a:srgbClr val="543B72"/>
                </a:solidFill>
              </a:rPr>
              <a:t>Digital Lives and HIV/STI risk: Research evidence</a:t>
            </a:r>
          </a:p>
          <a:p>
            <a:pPr eaLnBrk="1" hangingPunct="1">
              <a:lnSpc>
                <a:spcPts val="2400"/>
              </a:lnSpc>
              <a:spcBef>
                <a:spcPct val="0"/>
              </a:spcBef>
              <a:spcAft>
                <a:spcPts val="1200"/>
              </a:spcAft>
              <a:buFontTx/>
              <a:buNone/>
              <a:defRPr/>
            </a:pPr>
            <a:r>
              <a:rPr lang="en-GB" altLang="en-US" sz="2000" dirty="0" smtClean="0"/>
              <a:t>For all of us, how we live our lives online is changing quickly, but in terms of our interest here today, findings from research identify a number of issues and themes that address the internet as a ‘risky’ place. This and the next slide describe some of this research. A note of caution – with the technology developing quickly it is easy for research in this field to become (and sound) out of date.</a:t>
            </a:r>
            <a:endParaRPr lang="en-US" altLang="en-US" sz="2000" b="1" dirty="0" smtClean="0">
              <a:solidFill>
                <a:srgbClr val="543B72"/>
              </a:solidFill>
            </a:endParaRPr>
          </a:p>
          <a:p>
            <a:pPr marL="285750" indent="-285750" eaLnBrk="1" hangingPunct="1">
              <a:lnSpc>
                <a:spcPts val="2400"/>
              </a:lnSpc>
              <a:spcBef>
                <a:spcPct val="0"/>
              </a:spcBef>
              <a:spcAft>
                <a:spcPts val="1200"/>
              </a:spcAft>
              <a:defRPr/>
            </a:pPr>
            <a:r>
              <a:rPr lang="en-US" altLang="en-US" sz="2000" dirty="0" smtClean="0">
                <a:solidFill>
                  <a:srgbClr val="2C2828"/>
                </a:solidFill>
              </a:rPr>
              <a:t>Klein (2012) identifies that the internet facilitates a desire for anonymous sex which is associated with HIV related risk practices such as condomless anal sex, larger partner numbers and drug use. </a:t>
            </a:r>
          </a:p>
          <a:p>
            <a:pPr marL="285750" indent="-285750" eaLnBrk="1" hangingPunct="1">
              <a:lnSpc>
                <a:spcPts val="2400"/>
              </a:lnSpc>
              <a:spcBef>
                <a:spcPct val="0"/>
              </a:spcBef>
              <a:spcAft>
                <a:spcPts val="1200"/>
              </a:spcAft>
              <a:defRPr/>
            </a:pPr>
            <a:r>
              <a:rPr lang="en-US" altLang="en-US" sz="2000" dirty="0" smtClean="0">
                <a:solidFill>
                  <a:srgbClr val="2C2828"/>
                </a:solidFill>
              </a:rPr>
              <a:t>Sowell and colleagues (2010) identify the internet as “an effective method of seeking unsafe sex”, particularly for married men. Their work also points to the interest in younger men seeking older men, and older men seeking younger men.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lstStyle/>
          <a:p>
            <a:pPr eaLnBrk="1" fontAlgn="auto" hangingPunct="1">
              <a:spcAft>
                <a:spcPts val="0"/>
              </a:spcAft>
              <a:defRPr/>
            </a:pPr>
            <a:r>
              <a:rPr lang="en-GB" dirty="0" smtClean="0">
                <a:ea typeface="+mj-ea"/>
              </a:rPr>
              <a:t>Digital lives: apps, social media and sex </a:t>
            </a:r>
            <a:endParaRPr lang="en-US" dirty="0">
              <a:ea typeface="+mj-ea"/>
            </a:endParaRPr>
          </a:p>
        </p:txBody>
      </p:sp>
      <p:sp>
        <p:nvSpPr>
          <p:cNvPr id="10243" name="Content Placeholder 2"/>
          <p:cNvSpPr>
            <a:spLocks noGrp="1"/>
          </p:cNvSpPr>
          <p:nvPr>
            <p:ph idx="1"/>
          </p:nvPr>
        </p:nvSpPr>
        <p:spPr>
          <a:xfrm>
            <a:off x="768350" y="1358900"/>
            <a:ext cx="7700963" cy="5056188"/>
          </a:xfrm>
        </p:spPr>
        <p:txBody>
          <a:bodyPr/>
          <a:lstStyle/>
          <a:p>
            <a:pPr marL="0" indent="0" eaLnBrk="1" hangingPunct="1">
              <a:spcBef>
                <a:spcPct val="0"/>
              </a:spcBef>
              <a:buFont typeface="Arial" panose="020B0604020202020204" pitchFamily="34" charset="0"/>
              <a:buNone/>
              <a:defRPr/>
            </a:pPr>
            <a:r>
              <a:rPr lang="en-US" altLang="en-US" sz="2000" b="1" dirty="0" smtClean="0">
                <a:solidFill>
                  <a:srgbClr val="543B72"/>
                </a:solidFill>
              </a:rPr>
              <a:t>Digital Lives and HIV/STI risk: Research evidence</a:t>
            </a:r>
          </a:p>
          <a:p>
            <a:pPr eaLnBrk="1" hangingPunct="1">
              <a:spcBef>
                <a:spcPct val="0"/>
              </a:spcBef>
              <a:buFont typeface="Arial" panose="020B0604020202020204" pitchFamily="34" charset="0"/>
              <a:buChar char="•"/>
              <a:defRPr/>
            </a:pPr>
            <a:r>
              <a:rPr lang="en-US" altLang="en-US" sz="2000" dirty="0" smtClean="0"/>
              <a:t>McKirman and colleagues (2006) propose that internet-based contacts might facilitate cognitive escape from the demands of safer sex, in time men’s behaviour becomes more risky. They talk about “a pressure toward risk”. </a:t>
            </a:r>
          </a:p>
          <a:p>
            <a:pPr eaLnBrk="1" hangingPunct="1">
              <a:spcBef>
                <a:spcPct val="0"/>
              </a:spcBef>
              <a:buFont typeface="Arial" panose="020B0604020202020204" pitchFamily="34" charset="0"/>
              <a:buChar char="•"/>
              <a:defRPr/>
            </a:pPr>
            <a:r>
              <a:rPr lang="en-US" altLang="en-US" sz="2000" dirty="0" smtClean="0"/>
              <a:t>Some research suggests that while it is not possible to show a causal relationship between the internet and risky sex the internet might be viewed as “a risk environment”. (Zhang 2007) </a:t>
            </a:r>
          </a:p>
          <a:p>
            <a:pPr eaLnBrk="1" hangingPunct="1">
              <a:spcBef>
                <a:spcPct val="0"/>
              </a:spcBef>
              <a:buFont typeface="Arial" panose="020B0604020202020204" pitchFamily="34" charset="0"/>
              <a:buChar char="•"/>
              <a:defRPr/>
            </a:pPr>
            <a:r>
              <a:rPr lang="en-US" altLang="en-US" sz="2000" dirty="0" smtClean="0"/>
              <a:t>Horvath and colleagues (2008) conclude that meeting partners online does not in itself promote or discourage condomless anal sex. They</a:t>
            </a:r>
            <a:r>
              <a:rPr lang="en-US" altLang="en-US" sz="2000" dirty="0"/>
              <a:t> </a:t>
            </a:r>
            <a:r>
              <a:rPr lang="en-US" altLang="en-US" sz="2000" dirty="0" err="1" smtClean="0"/>
              <a:t>emphasise</a:t>
            </a:r>
            <a:r>
              <a:rPr lang="en-US" altLang="en-US" sz="2000" dirty="0" smtClean="0"/>
              <a:t> that being drunk or using drugs are the significant risks.  </a:t>
            </a:r>
          </a:p>
          <a:p>
            <a:pPr eaLnBrk="1" hangingPunct="1">
              <a:spcBef>
                <a:spcPct val="0"/>
              </a:spcBef>
              <a:buFont typeface="Arial" panose="020B0604020202020204" pitchFamily="34" charset="0"/>
              <a:buChar char="•"/>
              <a:defRPr/>
            </a:pPr>
            <a:r>
              <a:rPr lang="en-US" altLang="en-US" sz="2000" dirty="0" smtClean="0"/>
              <a:t>The US Centre for AIDS Prevention Studies (2007) reports “whether or not the internet’s unique qualities contribute to risk-taking behaviours is not fully understood”. </a:t>
            </a:r>
          </a:p>
          <a:p>
            <a:pPr marL="0" indent="0" eaLnBrk="1" hangingPunct="1">
              <a:spcBef>
                <a:spcPct val="0"/>
              </a:spcBef>
              <a:buFont typeface="Arial" panose="020B0604020202020204" pitchFamily="34" charset="0"/>
              <a:buNone/>
              <a:defRPr/>
            </a:pPr>
            <a:endParaRPr lang="en-US" altLang="en-US" sz="2000" dirty="0" smtClean="0"/>
          </a:p>
          <a:p>
            <a:pPr marL="0" indent="0" eaLnBrk="1" hangingPunct="1">
              <a:spcBef>
                <a:spcPct val="0"/>
              </a:spcBef>
              <a:buFont typeface="Arial" panose="020B0604020202020204" pitchFamily="34" charset="0"/>
              <a:buNone/>
              <a:defRPr/>
            </a:pPr>
            <a:endParaRPr lang="en-US" altLang="en-US" sz="20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lstStyle/>
          <a:p>
            <a:pPr eaLnBrk="1" fontAlgn="auto" hangingPunct="1">
              <a:spcAft>
                <a:spcPts val="0"/>
              </a:spcAft>
              <a:defRPr/>
            </a:pPr>
            <a:r>
              <a:rPr lang="en-GB" dirty="0" smtClean="0">
                <a:ea typeface="+mj-ea"/>
              </a:rPr>
              <a:t>Digital lives: apps, social media and sex </a:t>
            </a:r>
            <a:endParaRPr lang="en-US" dirty="0">
              <a:ea typeface="+mj-ea"/>
            </a:endParaRPr>
          </a:p>
        </p:txBody>
      </p:sp>
      <p:sp>
        <p:nvSpPr>
          <p:cNvPr id="9219" name="Content Placeholder 2"/>
          <p:cNvSpPr>
            <a:spLocks noGrp="1"/>
          </p:cNvSpPr>
          <p:nvPr>
            <p:ph idx="1"/>
          </p:nvPr>
        </p:nvSpPr>
        <p:spPr>
          <a:xfrm>
            <a:off x="485775" y="1116013"/>
            <a:ext cx="8172450" cy="5056187"/>
          </a:xfrm>
        </p:spPr>
        <p:txBody>
          <a:bodyPr/>
          <a:lstStyle/>
          <a:p>
            <a:pPr marL="0" indent="0" eaLnBrk="1" hangingPunct="1">
              <a:spcBef>
                <a:spcPct val="0"/>
              </a:spcBef>
              <a:buFont typeface="Arial" panose="020B0604020202020204" pitchFamily="34" charset="0"/>
              <a:buNone/>
              <a:defRPr/>
            </a:pPr>
            <a:r>
              <a:rPr lang="en-US" altLang="en-US" sz="2000" b="1" dirty="0" smtClean="0">
                <a:solidFill>
                  <a:srgbClr val="543B72"/>
                </a:solidFill>
              </a:rPr>
              <a:t>Digital Lives and HIV/STI risk: Research evidence from Scotland</a:t>
            </a:r>
          </a:p>
          <a:p>
            <a:pPr marL="0" indent="0" eaLnBrk="1" hangingPunct="1">
              <a:lnSpc>
                <a:spcPct val="100000"/>
              </a:lnSpc>
              <a:spcAft>
                <a:spcPts val="0"/>
              </a:spcAft>
              <a:buFont typeface="Arial" panose="020B0604020202020204" pitchFamily="34" charset="0"/>
              <a:buNone/>
              <a:defRPr/>
            </a:pPr>
            <a:r>
              <a:rPr lang="en-US" altLang="en-US" sz="2000" dirty="0" smtClean="0"/>
              <a:t>In 2013 Jamie Frankis and colleagues at Glasgow Caledonian University published their work on ‘</a:t>
            </a:r>
            <a:r>
              <a:rPr lang="en-GB" sz="2000" dirty="0" smtClean="0"/>
              <a:t>Social </a:t>
            </a:r>
            <a:r>
              <a:rPr lang="en-GB" sz="2000" dirty="0"/>
              <a:t>Media, Lanarkshire Men who have Sex with Men and Sexual </a:t>
            </a:r>
            <a:r>
              <a:rPr lang="en-GB" sz="2000" dirty="0" smtClean="0"/>
              <a:t>Health’. Key findings include:</a:t>
            </a:r>
          </a:p>
          <a:p>
            <a:pPr>
              <a:lnSpc>
                <a:spcPct val="100000"/>
              </a:lnSpc>
              <a:spcAft>
                <a:spcPts val="0"/>
              </a:spcAft>
              <a:buFont typeface="Arial" panose="020B0604020202020204" pitchFamily="34" charset="0"/>
              <a:buChar char="•"/>
              <a:defRPr/>
            </a:pPr>
            <a:r>
              <a:rPr lang="en-GB" sz="2000" dirty="0"/>
              <a:t>In areas without gay commercial venues, gay social media has transformed the mutual visibility of gay men who are using these networks. </a:t>
            </a:r>
          </a:p>
          <a:p>
            <a:pPr>
              <a:lnSpc>
                <a:spcPct val="100000"/>
              </a:lnSpc>
              <a:spcAft>
                <a:spcPts val="0"/>
              </a:spcAft>
              <a:buFont typeface="Arial" panose="020B0604020202020204" pitchFamily="34" charset="0"/>
              <a:buChar char="•"/>
              <a:defRPr/>
            </a:pPr>
            <a:r>
              <a:rPr lang="en-GB" sz="2000" dirty="0" smtClean="0"/>
              <a:t>The </a:t>
            </a:r>
            <a:r>
              <a:rPr lang="en-GB" sz="2000" dirty="0"/>
              <a:t>online self is a constantly changing </a:t>
            </a:r>
            <a:r>
              <a:rPr lang="en-GB" sz="2000" dirty="0" smtClean="0"/>
              <a:t>construct, </a:t>
            </a:r>
            <a:r>
              <a:rPr lang="en-GB" sz="2000" dirty="0"/>
              <a:t>dependent on current sexual needs or the desire to be found attractive and popular. </a:t>
            </a:r>
          </a:p>
          <a:p>
            <a:pPr>
              <a:lnSpc>
                <a:spcPct val="100000"/>
              </a:lnSpc>
              <a:spcAft>
                <a:spcPts val="0"/>
              </a:spcAft>
              <a:buFont typeface="Arial" panose="020B0604020202020204" pitchFamily="34" charset="0"/>
              <a:buChar char="•"/>
              <a:defRPr/>
            </a:pPr>
            <a:r>
              <a:rPr lang="en-GB" sz="2000" dirty="0"/>
              <a:t>Social media enables explicit sexual negotiation, HIV status disclosure, fantasy and the management of social interactions but can result in interactions which are rude, unfair and too frank. </a:t>
            </a:r>
            <a:endParaRPr lang="en-GB" sz="2000" dirty="0" smtClean="0"/>
          </a:p>
          <a:p>
            <a:pPr>
              <a:lnSpc>
                <a:spcPct val="100000"/>
              </a:lnSpc>
              <a:spcAft>
                <a:spcPts val="0"/>
              </a:spcAft>
              <a:buFont typeface="Arial" panose="020B0604020202020204" pitchFamily="34" charset="0"/>
              <a:buChar char="•"/>
              <a:defRPr/>
            </a:pPr>
            <a:r>
              <a:rPr lang="en-GB" sz="2000" dirty="0" smtClean="0"/>
              <a:t>HIV </a:t>
            </a:r>
            <a:r>
              <a:rPr lang="en-GB" sz="2000" dirty="0"/>
              <a:t>positive men are cautious about sharing their status.</a:t>
            </a:r>
          </a:p>
          <a:p>
            <a:pPr>
              <a:lnSpc>
                <a:spcPct val="100000"/>
              </a:lnSpc>
              <a:spcAft>
                <a:spcPts val="0"/>
              </a:spcAft>
              <a:buFont typeface="Arial" panose="020B0604020202020204" pitchFamily="34" charset="0"/>
              <a:buChar char="•"/>
              <a:defRPr/>
            </a:pPr>
            <a:r>
              <a:rPr lang="en-GB" sz="2000" dirty="0"/>
              <a:t>Social media is not seen as the source of long term relationships but instead mediates casual sexual encounters. Underneath the public show of easily available casual </a:t>
            </a:r>
            <a:r>
              <a:rPr lang="en-GB" sz="2000" dirty="0" smtClean="0"/>
              <a:t>sex some </a:t>
            </a:r>
            <a:r>
              <a:rPr lang="en-GB" sz="2000" dirty="0"/>
              <a:t>men sought platonic or long-term relationships and voiced the need for a more personal form of interaction.</a:t>
            </a:r>
          </a:p>
          <a:p>
            <a:pPr marL="0" indent="0" eaLnBrk="1" hangingPunct="1">
              <a:spcBef>
                <a:spcPct val="0"/>
              </a:spcBef>
              <a:buFont typeface="Arial" panose="020B0604020202020204" pitchFamily="34" charset="0"/>
              <a:buNone/>
              <a:defRPr/>
            </a:pPr>
            <a:endParaRPr lang="en-GB" sz="2000" dirty="0"/>
          </a:p>
          <a:p>
            <a:pPr marL="0" indent="0" eaLnBrk="1" hangingPunct="1">
              <a:spcBef>
                <a:spcPct val="0"/>
              </a:spcBef>
              <a:buFont typeface="Arial" panose="020B0604020202020204" pitchFamily="34" charset="0"/>
              <a:buNone/>
              <a:defRPr/>
            </a:pPr>
            <a:endParaRPr lang="en-US" altLang="en-US" sz="2000" dirty="0"/>
          </a:p>
          <a:p>
            <a:pPr marL="0" indent="0" eaLnBrk="1" hangingPunct="1">
              <a:spcBef>
                <a:spcPct val="0"/>
              </a:spcBef>
              <a:buFont typeface="Arial" panose="020B0604020202020204" pitchFamily="34" charset="0"/>
              <a:buNone/>
              <a:defRPr/>
            </a:pPr>
            <a:endParaRPr lang="en-US" altLang="en-US" sz="2000" b="1" dirty="0" smtClean="0">
              <a:solidFill>
                <a:srgbClr val="543B72"/>
              </a:solidFill>
            </a:endParaRPr>
          </a:p>
          <a:p>
            <a:pPr marL="0" indent="0" eaLnBrk="1" hangingPunct="1">
              <a:spcBef>
                <a:spcPct val="0"/>
              </a:spcBef>
              <a:buFont typeface="Arial" panose="020B0604020202020204" pitchFamily="34" charset="0"/>
              <a:buNone/>
              <a:defRPr/>
            </a:pPr>
            <a:endParaRPr lang="en-US" altLang="en-US" sz="2000" b="1" dirty="0">
              <a:solidFill>
                <a:srgbClr val="543B72"/>
              </a:solidFill>
            </a:endParaRPr>
          </a:p>
          <a:p>
            <a:pPr marL="0" indent="0" eaLnBrk="1" hangingPunct="1">
              <a:spcBef>
                <a:spcPct val="0"/>
              </a:spcBef>
              <a:buFont typeface="Arial" panose="020B0604020202020204" pitchFamily="34" charset="0"/>
              <a:buNone/>
              <a:defRPr/>
            </a:pPr>
            <a:endParaRPr lang="en-US" altLang="en-US" sz="2000" b="1" dirty="0" smtClean="0">
              <a:solidFill>
                <a:srgbClr val="543B72"/>
              </a:solidFill>
            </a:endParaRPr>
          </a:p>
          <a:p>
            <a:pPr marL="0" indent="0" eaLnBrk="1" hangingPunct="1">
              <a:spcBef>
                <a:spcPct val="0"/>
              </a:spcBef>
              <a:buFont typeface="Arial" panose="020B0604020202020204" pitchFamily="34" charset="0"/>
              <a:buNone/>
              <a:defRPr/>
            </a:pPr>
            <a:endParaRPr lang="en-US" altLang="en-US" sz="2000" dirty="0" smtClean="0"/>
          </a:p>
          <a:p>
            <a:pPr marL="0" indent="0" eaLnBrk="1" hangingPunct="1">
              <a:spcBef>
                <a:spcPct val="0"/>
              </a:spcBef>
              <a:buFont typeface="Arial" panose="020B0604020202020204" pitchFamily="34" charset="0"/>
              <a:buNone/>
              <a:defRPr/>
            </a:pPr>
            <a:endParaRPr lang="en-US" altLang="en-US" sz="2000"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290</TotalTime>
  <Words>1477</Words>
  <Application>Microsoft Office PowerPoint</Application>
  <PresentationFormat>On-screen Show (4:3)</PresentationFormat>
  <Paragraphs>131</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Lucida Grande</vt:lpstr>
      <vt:lpstr>Geneva</vt:lpstr>
      <vt:lpstr>Arial</vt:lpstr>
      <vt:lpstr>Calibri</vt:lpstr>
      <vt:lpstr>Kalinga</vt:lpstr>
      <vt:lpstr>Office Theme</vt:lpstr>
      <vt:lpstr>Digital lives: apps, social media and sex</vt:lpstr>
      <vt:lpstr>Digital lives: apps, social media and sex </vt:lpstr>
      <vt:lpstr>Digital lives: apps, social media and sex </vt:lpstr>
      <vt:lpstr>Digital lives: apps, social media and sex </vt:lpstr>
      <vt:lpstr>Digital lives: apps, social media and sex </vt:lpstr>
      <vt:lpstr>Digital lives: apps, social media and sex </vt:lpstr>
      <vt:lpstr>Digital lives: apps, social media and sex </vt:lpstr>
      <vt:lpstr>Digital lives: apps, social media and sex </vt:lpstr>
      <vt:lpstr>Digital lives: apps, social media and sex </vt:lpstr>
      <vt:lpstr>Digital lives: apps, social media and sex </vt:lpstr>
      <vt:lpstr>Digital lives: apps, social media and sex </vt:lpstr>
      <vt:lpstr>Digital lives: apps, social media and sex </vt:lpstr>
      <vt:lpstr>Digital lives: apps, social media and sex </vt:lpstr>
      <vt:lpstr>Digital lives: apps, social media and sex </vt:lpstr>
      <vt:lpstr>Digital lives: apps, social media and sex </vt:lpstr>
      <vt:lpstr>Digital lives: apps, social media and sex </vt:lpstr>
      <vt:lpstr>Digital lives: apps, social media and sex </vt:lpstr>
      <vt:lpstr>Digital lives: apps, social media and sex </vt:lpstr>
      <vt:lpstr>Digital lives: apps, social media and sex </vt:lpstr>
      <vt:lpstr>Digital lives: apps, social media and sex </vt:lpstr>
      <vt:lpstr>Digital lives: apps, social media and sex </vt:lpstr>
      <vt:lpstr>Digital lives: apps, social media and sex </vt:lpstr>
      <vt:lpstr>Digital lives: apps, social media and sex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manolo</dc:creator>
  <cp:lastModifiedBy>GGPCD</cp:lastModifiedBy>
  <cp:revision>157</cp:revision>
  <dcterms:created xsi:type="dcterms:W3CDTF">2015-03-13T10:16:28Z</dcterms:created>
  <dcterms:modified xsi:type="dcterms:W3CDTF">2017-11-21T15:18:56Z</dcterms:modified>
</cp:coreProperties>
</file>